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s/slide3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3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5.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324" r:id="rId2"/>
    <p:sldId id="269" r:id="rId3"/>
    <p:sldId id="261" r:id="rId4"/>
    <p:sldId id="332" r:id="rId5"/>
    <p:sldId id="334" r:id="rId6"/>
    <p:sldId id="317" r:id="rId7"/>
    <p:sldId id="366" r:id="rId8"/>
    <p:sldId id="367" r:id="rId9"/>
    <p:sldId id="368" r:id="rId10"/>
    <p:sldId id="371" r:id="rId11"/>
    <p:sldId id="374" r:id="rId12"/>
    <p:sldId id="372" r:id="rId13"/>
    <p:sldId id="373" r:id="rId14"/>
    <p:sldId id="330" r:id="rId15"/>
    <p:sldId id="331" r:id="rId16"/>
    <p:sldId id="376" r:id="rId17"/>
    <p:sldId id="377" r:id="rId18"/>
    <p:sldId id="378" r:id="rId19"/>
    <p:sldId id="379" r:id="rId20"/>
    <p:sldId id="380" r:id="rId21"/>
    <p:sldId id="381" r:id="rId22"/>
    <p:sldId id="382" r:id="rId23"/>
    <p:sldId id="383" r:id="rId24"/>
    <p:sldId id="384" r:id="rId25"/>
    <p:sldId id="385" r:id="rId26"/>
    <p:sldId id="386" r:id="rId27"/>
    <p:sldId id="387" r:id="rId28"/>
    <p:sldId id="345" r:id="rId29"/>
    <p:sldId id="375" r:id="rId30"/>
    <p:sldId id="328" r:id="rId31"/>
    <p:sldId id="327" r:id="rId32"/>
    <p:sldId id="364" r:id="rId33"/>
    <p:sldId id="329" r:id="rId34"/>
    <p:sldId id="338" r:id="rId35"/>
    <p:sldId id="300" r:id="rId3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21"/>
    <p:restoredTop sz="94682"/>
  </p:normalViewPr>
  <p:slideViewPr>
    <p:cSldViewPr snapToGrid="0" snapToObjects="1">
      <p:cViewPr varScale="1">
        <p:scale>
          <a:sx n="86" d="100"/>
          <a:sy n="86" d="100"/>
        </p:scale>
        <p:origin x="888" y="5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45"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46"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1FB7-D13B-2A41-8C8A-67D440B96455}" type="datetimeFigureOut">
              <a:rPr lang="en-US" smtClean="0"/>
              <a:t>10/25/2017</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871C7-0B5E-1C48-9355-C5C96DE5D485}" type="slidenum">
              <a:rPr lang="en-US" smtClean="0"/>
              <a:t>‹Nº›</a:t>
            </a:fld>
            <a:endParaRPr lang="en-US"/>
          </a:p>
        </p:txBody>
      </p:sp>
    </p:spTree>
    <p:extLst>
      <p:ext uri="{BB962C8B-B14F-4D97-AF65-F5344CB8AC3E}">
        <p14:creationId xmlns:p14="http://schemas.microsoft.com/office/powerpoint/2010/main" val="102995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pic>
        <p:nvPicPr>
          <p:cNvPr id="7" name="Imagen 11" descr="Logo-BTS.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0465" y="120440"/>
            <a:ext cx="1659515" cy="603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5B911-01B1-7540-A19E-7A8E5AF6880D}" type="datetimeFigureOut">
              <a:rPr lang="en-US" smtClean="0"/>
              <a:t>10/25/2017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5B911-01B1-7540-A19E-7A8E5AF6880D}"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5B911-01B1-7540-A19E-7A8E5AF6880D}" type="datetimeFigureOut">
              <a:rPr lang="en-US" smtClean="0"/>
              <a:t>10/25/2017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5B911-01B1-7540-A19E-7A8E5AF6880D}" type="datetimeFigureOut">
              <a:rPr lang="en-US" smtClean="0"/>
              <a:t>10/25/2017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5B911-01B1-7540-A19E-7A8E5AF6880D}" type="datetimeFigureOut">
              <a:rPr lang="en-US" smtClean="0"/>
              <a:t>10/25/2017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5B911-01B1-7540-A19E-7A8E5AF6880D}" type="datetimeFigureOut">
              <a:rPr lang="en-US" smtClean="0"/>
              <a:t>10/25/2017</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D991D-9587-C241-A5B8-12B7F4FD8E81}" type="slidenum">
              <a:rPr lang="en-US" smtClean="0"/>
              <a:t>‹Nº›</a:t>
            </a:fld>
            <a:endParaRPr lang="en-US"/>
          </a:p>
        </p:txBody>
      </p:sp>
    </p:spTree>
    <p:extLst>
      <p:ext uri="{BB962C8B-B14F-4D97-AF65-F5344CB8AC3E}">
        <p14:creationId xmlns:p14="http://schemas.microsoft.com/office/powerpoint/2010/main" val="1267910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5126" y="1917701"/>
            <a:ext cx="9159875" cy="2828925"/>
          </a:xfrm>
          <a:prstGeom prst="rect">
            <a:avLst/>
          </a:prstGeom>
          <a:solidFill>
            <a:srgbClr val="00B4F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533400">
              <a:defRPr/>
            </a:pPr>
            <a:r>
              <a:rPr lang="en-US" sz="4800" b="1" dirty="0" smtClean="0">
                <a:solidFill>
                  <a:srgbClr val="FFFFFF"/>
                </a:solidFill>
                <a:latin typeface="Arial" panose="020B0604020202020204" pitchFamily="34" charset="0"/>
                <a:cs typeface="Arial" panose="020B0604020202020204" pitchFamily="34" charset="0"/>
              </a:rPr>
              <a:t>Data Science </a:t>
            </a:r>
          </a:p>
          <a:p>
            <a:pPr marL="533400">
              <a:defRPr/>
            </a:pPr>
            <a:r>
              <a:rPr lang="en-US" sz="4800" b="1" dirty="0" smtClean="0">
                <a:solidFill>
                  <a:srgbClr val="FFFFFF"/>
                </a:solidFill>
                <a:latin typeface="Arial" panose="020B0604020202020204" pitchFamily="34" charset="0"/>
                <a:cs typeface="Arial" panose="020B0604020202020204" pitchFamily="34" charset="0"/>
              </a:rPr>
              <a:t>Foundations</a:t>
            </a:r>
            <a:endParaRPr lang="en-US" sz="4800" b="1" dirty="0">
              <a:solidFill>
                <a:srgbClr val="FFFFFF"/>
              </a:solidFill>
              <a:latin typeface="Arial" panose="020B0604020202020204" pitchFamily="34" charset="0"/>
              <a:cs typeface="Arial" panose="020B0604020202020204" pitchFamily="34" charset="0"/>
            </a:endParaRPr>
          </a:p>
        </p:txBody>
      </p:sp>
      <p:sp>
        <p:nvSpPr>
          <p:cNvPr id="4" name="TextBox 3"/>
          <p:cNvSpPr txBox="1"/>
          <p:nvPr/>
        </p:nvSpPr>
        <p:spPr>
          <a:xfrm>
            <a:off x="927100" y="4273999"/>
            <a:ext cx="501343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ea typeface="Avenir Book" charset="0"/>
                <a:cs typeface="Arial" panose="020B0604020202020204" pitchFamily="34" charset="0"/>
              </a:rPr>
              <a:t>Master in Big Data Solutions 2017-2018</a:t>
            </a:r>
          </a:p>
        </p:txBody>
      </p:sp>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768" y="2732881"/>
            <a:ext cx="1198563" cy="1198563"/>
          </a:xfrm>
          <a:prstGeom prst="rect">
            <a:avLst/>
          </a:prstGeom>
        </p:spPr>
      </p:pic>
      <p:grpSp>
        <p:nvGrpSpPr>
          <p:cNvPr id="7" name="Group 6"/>
          <p:cNvGrpSpPr/>
          <p:nvPr/>
        </p:nvGrpSpPr>
        <p:grpSpPr>
          <a:xfrm>
            <a:off x="3934054" y="6370075"/>
            <a:ext cx="2138727" cy="246221"/>
            <a:chOff x="3491134" y="6101329"/>
            <a:chExt cx="2138727" cy="246221"/>
          </a:xfrm>
        </p:grpSpPr>
        <p:pic>
          <p:nvPicPr>
            <p:cNvPr id="2" name="Picture 1"/>
            <p:cNvPicPr>
              <a:picLocks noChangeAspect="1"/>
            </p:cNvPicPr>
            <p:nvPr/>
          </p:nvPicPr>
          <p:blipFill>
            <a:blip r:embed="rId4"/>
            <a:stretch>
              <a:fillRect/>
            </a:stretch>
          </p:blipFill>
          <p:spPr>
            <a:xfrm>
              <a:off x="3506673" y="6138552"/>
              <a:ext cx="167984" cy="167984"/>
            </a:xfrm>
            <a:prstGeom prst="rect">
              <a:avLst/>
            </a:prstGeom>
          </p:spPr>
        </p:pic>
        <p:sp>
          <p:nvSpPr>
            <p:cNvPr id="3" name="TextBox 2"/>
            <p:cNvSpPr txBox="1"/>
            <p:nvPr/>
          </p:nvSpPr>
          <p:spPr>
            <a:xfrm>
              <a:off x="3491134" y="6101329"/>
              <a:ext cx="2138727" cy="246221"/>
            </a:xfrm>
            <a:prstGeom prst="rect">
              <a:avLst/>
            </a:prstGeom>
            <a:noFill/>
          </p:spPr>
          <p:txBody>
            <a:bodyPr wrap="none" rtlCol="0">
              <a:spAutoFit/>
            </a:bodyPr>
            <a:lstStyle/>
            <a:p>
              <a:pPr algn="ctr"/>
              <a:r>
                <a:rPr lang="en-US" sz="1000" dirty="0">
                  <a:latin typeface="Avenir Book" charset="0"/>
                  <a:ea typeface="Avenir Book" charset="0"/>
                  <a:cs typeface="Avenir Book" charset="0"/>
                </a:rPr>
                <a:t>Barcelona Technology School S.L.</a:t>
              </a:r>
            </a:p>
          </p:txBody>
        </p:sp>
      </p:grpSp>
      <p:pic>
        <p:nvPicPr>
          <p:cNvPr id="11" name="Picture 2" descr="C:\Users\jordi.selles\Desktop\logo_EURECAT_Alta.jpg">
            <a:extLst>
              <a:ext uri="{FF2B5EF4-FFF2-40B4-BE49-F238E27FC236}">
                <a16:creationId xmlns:a16="http://schemas.microsoft.com/office/drawing/2014/main" xmlns="" id="{586967E9-ED6B-407D-B660-20DD4CFA0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2 CuadroTexto"/>
          <p:cNvSpPr txBox="1"/>
          <p:nvPr/>
        </p:nvSpPr>
        <p:spPr>
          <a:xfrm>
            <a:off x="6538546"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Liana </a:t>
            </a:r>
            <a:r>
              <a:rPr lang="en-GB" sz="1200" dirty="0" err="1">
                <a:latin typeface="Arial" panose="020B0604020202020204" pitchFamily="34" charset="0"/>
                <a:cs typeface="Arial" panose="020B0604020202020204" pitchFamily="34" charset="0"/>
              </a:rPr>
              <a:t>Napalkova</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liana.napalkova@bts.tech</a:t>
            </a:r>
            <a:endParaRPr lang="en-GB" sz="1200" i="1" dirty="0"/>
          </a:p>
        </p:txBody>
      </p:sp>
      <p:sp>
        <p:nvSpPr>
          <p:cNvPr id="15" name="2 CuadroTexto">
            <a:extLst>
              <a:ext uri="{FF2B5EF4-FFF2-40B4-BE49-F238E27FC236}">
                <a16:creationId xmlns="" xmlns:a16="http://schemas.microsoft.com/office/drawing/2014/main" id="{4F369697-B90A-4820-93BB-D114F9495318}"/>
              </a:ext>
            </a:extLst>
          </p:cNvPr>
          <p:cNvSpPr txBox="1"/>
          <p:nvPr/>
        </p:nvSpPr>
        <p:spPr>
          <a:xfrm>
            <a:off x="3606049"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Ludovico </a:t>
            </a:r>
            <a:r>
              <a:rPr lang="en-GB" sz="1200" dirty="0" err="1">
                <a:latin typeface="Arial" panose="020B0604020202020204" pitchFamily="34" charset="0"/>
                <a:cs typeface="Arial" panose="020B0604020202020204" pitchFamily="34" charset="0"/>
              </a:rPr>
              <a:t>Boratto</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ludovico.boratto@bts.tech</a:t>
            </a:r>
            <a:endParaRPr lang="en-GB" sz="1200" i="1" dirty="0"/>
          </a:p>
        </p:txBody>
      </p:sp>
      <p:sp>
        <p:nvSpPr>
          <p:cNvPr id="16" name="2 CuadroTexto">
            <a:extLst>
              <a:ext uri="{FF2B5EF4-FFF2-40B4-BE49-F238E27FC236}">
                <a16:creationId xmlns="" xmlns:a16="http://schemas.microsoft.com/office/drawing/2014/main" id="{0423868D-E838-4B12-A266-CA69C00C4C0F}"/>
              </a:ext>
            </a:extLst>
          </p:cNvPr>
          <p:cNvSpPr txBox="1"/>
          <p:nvPr/>
        </p:nvSpPr>
        <p:spPr>
          <a:xfrm>
            <a:off x="584771" y="5274139"/>
            <a:ext cx="2336611"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Francisco </a:t>
            </a:r>
            <a:r>
              <a:rPr lang="en-GB" sz="1200" dirty="0" smtClean="0">
                <a:latin typeface="Arial" panose="020B0604020202020204" pitchFamily="34" charset="0"/>
                <a:cs typeface="Arial" panose="020B0604020202020204" pitchFamily="34" charset="0"/>
              </a:rPr>
              <a:t>Gutierres</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francisco.gutierres@bts.tech</a:t>
            </a:r>
            <a:endParaRPr lang="en-GB" sz="1200" i="1" dirty="0"/>
          </a:p>
        </p:txBody>
      </p:sp>
    </p:spTree>
    <p:extLst>
      <p:ext uri="{BB962C8B-B14F-4D97-AF65-F5344CB8AC3E}">
        <p14:creationId xmlns:p14="http://schemas.microsoft.com/office/powerpoint/2010/main" val="2859520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159986" y="798143"/>
            <a:ext cx="7596951"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Probability </a:t>
            </a:r>
            <a:r>
              <a:rPr lang="en-US" sz="3600" b="1" dirty="0" smtClean="0">
                <a:latin typeface="Arial" charset="0"/>
                <a:ea typeface="Arial" charset="0"/>
                <a:cs typeface="Arial" charset="0"/>
              </a:rPr>
              <a:t>Distributions?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5262979"/>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sz="2400" dirty="0" smtClean="0"/>
              <a:t>Many </a:t>
            </a:r>
            <a:r>
              <a:rPr lang="en-US" altLang="es-ES" sz="2400" b="1" dirty="0">
                <a:solidFill>
                  <a:srgbClr val="00B4F1"/>
                </a:solidFill>
              </a:rPr>
              <a:t>statistical tools </a:t>
            </a:r>
            <a:r>
              <a:rPr lang="en-US" altLang="es-ES" sz="2400" dirty="0"/>
              <a:t>and </a:t>
            </a:r>
            <a:r>
              <a:rPr lang="en-US" altLang="es-ES" sz="2400" b="1" dirty="0">
                <a:solidFill>
                  <a:srgbClr val="00B4F1"/>
                </a:solidFill>
              </a:rPr>
              <a:t>techniques</a:t>
            </a:r>
            <a:r>
              <a:rPr lang="en-US" altLang="es-ES" sz="2400" dirty="0"/>
              <a:t> used in data analysis are based on </a:t>
            </a:r>
            <a:r>
              <a:rPr lang="en-US" altLang="es-ES" sz="2400" b="1" dirty="0">
                <a:solidFill>
                  <a:srgbClr val="00B4F1"/>
                </a:solidFill>
              </a:rPr>
              <a:t>probability</a:t>
            </a:r>
            <a:r>
              <a:rPr lang="en-US" altLang="es-ES" sz="2400" dirty="0"/>
              <a:t>. </a:t>
            </a:r>
            <a:endParaRPr lang="en-US" altLang="es-ES" sz="2400" dirty="0" smtClean="0"/>
          </a:p>
          <a:p>
            <a:pPr marL="285750" indent="-285750" fontAlgn="base">
              <a:buFont typeface="Arial" panose="020B0604020202020204" pitchFamily="34" charset="0"/>
              <a:buChar char="•"/>
            </a:pPr>
            <a:r>
              <a:rPr lang="en-US" altLang="es-ES" sz="2400" dirty="0" smtClean="0"/>
              <a:t>Probability </a:t>
            </a:r>
            <a:r>
              <a:rPr lang="en-US" altLang="es-ES" sz="2400" dirty="0"/>
              <a:t>measures how likely it is for an </a:t>
            </a:r>
            <a:r>
              <a:rPr lang="en-US" altLang="es-ES" sz="2400" b="1" dirty="0">
                <a:solidFill>
                  <a:srgbClr val="00B4F1"/>
                </a:solidFill>
              </a:rPr>
              <a:t>event to occur </a:t>
            </a:r>
            <a:r>
              <a:rPr lang="en-US" altLang="es-ES" sz="2400" dirty="0"/>
              <a:t>on a </a:t>
            </a:r>
            <a:r>
              <a:rPr lang="en-US" altLang="es-ES" sz="2400" b="1" dirty="0">
                <a:solidFill>
                  <a:srgbClr val="00B4F1"/>
                </a:solidFill>
              </a:rPr>
              <a:t>scale from 0 </a:t>
            </a:r>
            <a:r>
              <a:rPr lang="en-US" altLang="es-ES" sz="2400" dirty="0"/>
              <a:t>(the event never occurs) </a:t>
            </a:r>
            <a:r>
              <a:rPr lang="en-US" altLang="es-ES" sz="2400" b="1" dirty="0">
                <a:solidFill>
                  <a:srgbClr val="00B4F1"/>
                </a:solidFill>
              </a:rPr>
              <a:t>to 1 </a:t>
            </a:r>
            <a:r>
              <a:rPr lang="en-US" altLang="es-ES" sz="2400" dirty="0"/>
              <a:t>(the event always occurs.). </a:t>
            </a:r>
            <a:endParaRPr lang="en-US" altLang="es-ES" sz="2400" dirty="0" smtClean="0"/>
          </a:p>
          <a:p>
            <a:pPr marL="285750" indent="-285750" fontAlgn="base">
              <a:buFont typeface="Arial" panose="020B0604020202020204" pitchFamily="34" charset="0"/>
              <a:buChar char="•"/>
            </a:pPr>
            <a:r>
              <a:rPr lang="en-US" sz="2400" dirty="0"/>
              <a:t>Probability </a:t>
            </a:r>
            <a:r>
              <a:rPr lang="en-US" sz="2400" dirty="0" smtClean="0"/>
              <a:t>distribution it is a </a:t>
            </a:r>
            <a:r>
              <a:rPr lang="en-US" sz="2400" dirty="0"/>
              <a:t>general term to indicate the way the total probability of 1 is distributed over </a:t>
            </a:r>
            <a:r>
              <a:rPr lang="en-US" sz="2400" b="1" dirty="0">
                <a:solidFill>
                  <a:srgbClr val="00B4F1"/>
                </a:solidFill>
              </a:rPr>
              <a:t>all various possible outcomes </a:t>
            </a:r>
            <a:r>
              <a:rPr lang="en-US" sz="2400" dirty="0"/>
              <a:t>(i.e. over entire population)</a:t>
            </a:r>
            <a:endParaRPr lang="en-US" altLang="es-ES" sz="2400" dirty="0" smtClean="0"/>
          </a:p>
          <a:p>
            <a:pPr marL="285750" indent="-285750" fontAlgn="base">
              <a:buFont typeface="Arial" panose="020B0604020202020204" pitchFamily="34" charset="0"/>
              <a:buChar char="•"/>
            </a:pPr>
            <a:r>
              <a:rPr lang="en-US" altLang="es-ES" sz="2400" dirty="0" smtClean="0"/>
              <a:t>When </a:t>
            </a:r>
            <a:r>
              <a:rPr lang="en-US" altLang="es-ES" sz="2400" dirty="0"/>
              <a:t>working with data, </a:t>
            </a:r>
            <a:r>
              <a:rPr lang="en-US" altLang="es-ES" sz="2400" b="1" dirty="0">
                <a:solidFill>
                  <a:srgbClr val="00B4F1"/>
                </a:solidFill>
              </a:rPr>
              <a:t>variables in the columns of the data set </a:t>
            </a:r>
            <a:r>
              <a:rPr lang="en-US" altLang="es-ES" sz="2400" dirty="0"/>
              <a:t>can be thought of as </a:t>
            </a:r>
            <a:r>
              <a:rPr lang="en-US" altLang="es-ES" sz="2400" b="1" dirty="0">
                <a:solidFill>
                  <a:srgbClr val="00B4F1"/>
                </a:solidFill>
              </a:rPr>
              <a:t>random variables</a:t>
            </a:r>
            <a:r>
              <a:rPr lang="en-US" altLang="es-ES" sz="2400" dirty="0"/>
              <a:t>: variables that vary due to chance. </a:t>
            </a:r>
            <a:endParaRPr lang="en-US" altLang="es-ES" sz="2400" dirty="0" smtClean="0"/>
          </a:p>
          <a:p>
            <a:pPr marL="285750" indent="-285750" fontAlgn="base">
              <a:buFont typeface="Arial" panose="020B0604020202020204" pitchFamily="34" charset="0"/>
              <a:buChar char="•"/>
            </a:pPr>
            <a:r>
              <a:rPr lang="en-US" altLang="es-ES" sz="2400" dirty="0" smtClean="0"/>
              <a:t>A </a:t>
            </a:r>
            <a:r>
              <a:rPr lang="en-US" altLang="es-ES" sz="2400" b="1" dirty="0">
                <a:solidFill>
                  <a:srgbClr val="00B4F1"/>
                </a:solidFill>
              </a:rPr>
              <a:t>probability distribution describes how a random variable is distributed</a:t>
            </a:r>
            <a:r>
              <a:rPr lang="en-US" altLang="es-ES" sz="2400" dirty="0"/>
              <a:t>; it tells us which values a random variable is most likely to take on and which values are less likely</a:t>
            </a:r>
            <a:r>
              <a:rPr lang="en-US" altLang="es-ES" sz="2400" dirty="0" smtClean="0"/>
              <a:t>.</a:t>
            </a:r>
          </a:p>
          <a:p>
            <a:pPr marL="285750" indent="-285750" fontAlgn="base">
              <a:buFont typeface="Arial" panose="020B0604020202020204" pitchFamily="34" charset="0"/>
              <a:buChar char="•"/>
            </a:pPr>
            <a:r>
              <a:rPr lang="en-US" altLang="es-ES" sz="2400" b="1" dirty="0">
                <a:solidFill>
                  <a:srgbClr val="00B4F1"/>
                </a:solidFill>
              </a:rPr>
              <a:t>Probability distributions </a:t>
            </a:r>
            <a:r>
              <a:rPr lang="en-US" altLang="es-ES" sz="2400" dirty="0" smtClean="0"/>
              <a:t>are generally </a:t>
            </a:r>
            <a:r>
              <a:rPr lang="en-US" altLang="es-ES" sz="2400" dirty="0"/>
              <a:t>divided </a:t>
            </a:r>
            <a:r>
              <a:rPr lang="en-US" altLang="es-ES" sz="2400" dirty="0" smtClean="0"/>
              <a:t>into</a:t>
            </a:r>
            <a:r>
              <a:rPr lang="en-US" altLang="es-ES" sz="2400" dirty="0"/>
              <a:t>: </a:t>
            </a:r>
            <a:r>
              <a:rPr lang="en-US" sz="2400" b="1" dirty="0">
                <a:solidFill>
                  <a:srgbClr val="00B4F1"/>
                </a:solidFill>
              </a:rPr>
              <a:t>continuous</a:t>
            </a:r>
            <a:r>
              <a:rPr lang="en-US" sz="2400" dirty="0"/>
              <a:t> or </a:t>
            </a:r>
            <a:r>
              <a:rPr lang="en-US" sz="2400" b="1" dirty="0">
                <a:solidFill>
                  <a:srgbClr val="00B4F1"/>
                </a:solidFill>
              </a:rPr>
              <a:t>discrete</a:t>
            </a:r>
            <a:r>
              <a:rPr lang="en-US" sz="2400" dirty="0"/>
              <a:t>, </a:t>
            </a:r>
            <a:r>
              <a:rPr lang="en-US" sz="2400" b="1" dirty="0">
                <a:solidFill>
                  <a:srgbClr val="00B4F1"/>
                </a:solidFill>
              </a:rPr>
              <a:t>non-cumulative </a:t>
            </a:r>
            <a:r>
              <a:rPr lang="en-US" sz="2400" dirty="0"/>
              <a:t>or </a:t>
            </a:r>
            <a:r>
              <a:rPr lang="en-US" sz="2400" b="1" dirty="0">
                <a:solidFill>
                  <a:srgbClr val="00B4F1"/>
                </a:solidFill>
              </a:rPr>
              <a:t>cumulative</a:t>
            </a:r>
            <a:r>
              <a:rPr lang="en-US" sz="2400" dirty="0"/>
              <a:t>.</a:t>
            </a:r>
            <a:r>
              <a:rPr lang="en-US" altLang="es-ES" sz="2400" dirty="0"/>
              <a:t> </a:t>
            </a:r>
          </a:p>
        </p:txBody>
      </p:sp>
    </p:spTree>
    <p:extLst>
      <p:ext uri="{BB962C8B-B14F-4D97-AF65-F5344CB8AC3E}">
        <p14:creationId xmlns:p14="http://schemas.microsoft.com/office/powerpoint/2010/main" val="220840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70220" y="798143"/>
            <a:ext cx="7776489" cy="646331"/>
          </a:xfrm>
          <a:prstGeom prst="rect">
            <a:avLst/>
          </a:prstGeom>
          <a:noFill/>
        </p:spPr>
        <p:txBody>
          <a:bodyPr wrap="none" rtlCol="0">
            <a:spAutoFit/>
          </a:bodyPr>
          <a:lstStyle/>
          <a:p>
            <a:pPr algn="ctr"/>
            <a:r>
              <a:rPr lang="en-US" sz="3600" b="1" dirty="0" smtClean="0">
                <a:latin typeface="Arial" charset="0"/>
                <a:ea typeface="Arial" charset="0"/>
                <a:cs typeface="Arial" charset="0"/>
              </a:rPr>
              <a:t>Discrete Probability Distributions?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1477328"/>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dirty="0" smtClean="0"/>
              <a:t>A </a:t>
            </a:r>
            <a:r>
              <a:rPr lang="en-US" altLang="es-ES" b="1" u="sng" dirty="0" smtClean="0">
                <a:solidFill>
                  <a:srgbClr val="00B4F1"/>
                </a:solidFill>
              </a:rPr>
              <a:t>discrete probability distribution </a:t>
            </a:r>
            <a:r>
              <a:rPr lang="en-US" altLang="es-ES" dirty="0" smtClean="0"/>
              <a:t>(applicable to the scenarios where the set of possible outcomes is discrete, such as a coin toss) can be encoded by a </a:t>
            </a:r>
            <a:r>
              <a:rPr lang="en-US" altLang="es-ES" b="1" dirty="0" smtClean="0">
                <a:solidFill>
                  <a:srgbClr val="00B4F1"/>
                </a:solidFill>
              </a:rPr>
              <a:t>discrete list of the probabilities of the outcomes</a:t>
            </a:r>
            <a:r>
              <a:rPr lang="en-US" altLang="es-ES" dirty="0" smtClean="0"/>
              <a:t>, known as a </a:t>
            </a:r>
            <a:r>
              <a:rPr lang="en-US" altLang="es-ES" b="1" dirty="0" smtClean="0">
                <a:solidFill>
                  <a:srgbClr val="00B4F1"/>
                </a:solidFill>
              </a:rPr>
              <a:t>Probability Mass Function (PMF)</a:t>
            </a:r>
            <a:r>
              <a:rPr lang="en-US" altLang="es-ES" dirty="0" smtClean="0"/>
              <a:t>. </a:t>
            </a:r>
          </a:p>
          <a:p>
            <a:pPr marL="285750" indent="-285750" fontAlgn="base">
              <a:buFont typeface="Arial" panose="020B0604020202020204" pitchFamily="34" charset="0"/>
              <a:buChar char="•"/>
            </a:pPr>
            <a:r>
              <a:rPr lang="en-US" altLang="es-ES" b="1" dirty="0" smtClean="0">
                <a:solidFill>
                  <a:srgbClr val="00B4F1"/>
                </a:solidFill>
              </a:rPr>
              <a:t>Probability </a:t>
            </a:r>
            <a:r>
              <a:rPr lang="en-US" altLang="es-ES" b="1" dirty="0">
                <a:solidFill>
                  <a:srgbClr val="00B4F1"/>
                </a:solidFill>
              </a:rPr>
              <a:t>Mass Function (PMF</a:t>
            </a:r>
            <a:r>
              <a:rPr lang="en-US" altLang="es-ES" b="1" dirty="0" smtClean="0">
                <a:solidFill>
                  <a:srgbClr val="00B4F1"/>
                </a:solidFill>
              </a:rPr>
              <a:t>)</a:t>
            </a:r>
            <a:r>
              <a:rPr lang="en-US" altLang="es-ES" dirty="0"/>
              <a:t> </a:t>
            </a:r>
            <a:r>
              <a:rPr lang="en-US" altLang="es-ES" dirty="0" smtClean="0"/>
              <a:t>- </a:t>
            </a:r>
            <a:r>
              <a:rPr lang="en-US" dirty="0"/>
              <a:t> Discrete probability distribution function: for discrete random variables</a:t>
            </a:r>
            <a:r>
              <a:rPr lang="en-US" dirty="0" smtClean="0"/>
              <a:t>.</a:t>
            </a:r>
            <a:endParaRPr lang="en-US" dirty="0"/>
          </a:p>
        </p:txBody>
      </p:sp>
      <p:pic>
        <p:nvPicPr>
          <p:cNvPr id="3074" name="Picture 2" descr="Imagem relacionada"/>
          <p:cNvPicPr>
            <a:picLocks noChangeAspect="1" noChangeArrowheads="1"/>
          </p:cNvPicPr>
          <p:nvPr/>
        </p:nvPicPr>
        <p:blipFill rotWithShape="1">
          <a:blip r:embed="rId3">
            <a:extLst>
              <a:ext uri="{28A0092B-C50C-407E-A947-70E740481C1C}">
                <a14:useLocalDpi xmlns:a14="http://schemas.microsoft.com/office/drawing/2010/main" val="0"/>
              </a:ext>
            </a:extLst>
          </a:blip>
          <a:srcRect l="24612" t="27844" r="27763"/>
          <a:stretch/>
        </p:blipFill>
        <p:spPr bwMode="auto">
          <a:xfrm>
            <a:off x="5375029" y="2902369"/>
            <a:ext cx="2894122" cy="32921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m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b="49099"/>
          <a:stretch/>
        </p:blipFill>
        <p:spPr bwMode="auto">
          <a:xfrm>
            <a:off x="547971" y="3201343"/>
            <a:ext cx="4254847" cy="259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8849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083048" y="798143"/>
            <a:ext cx="7750840" cy="646331"/>
          </a:xfrm>
          <a:prstGeom prst="rect">
            <a:avLst/>
          </a:prstGeom>
          <a:noFill/>
        </p:spPr>
        <p:txBody>
          <a:bodyPr wrap="none" rtlCol="0">
            <a:spAutoFit/>
          </a:bodyPr>
          <a:lstStyle/>
          <a:p>
            <a:pPr algn="ctr"/>
            <a:r>
              <a:rPr lang="en-US" sz="3600" b="1" dirty="0" smtClean="0">
                <a:latin typeface="Arial" charset="0"/>
                <a:ea typeface="Arial" charset="0"/>
                <a:cs typeface="Arial" charset="0"/>
              </a:rPr>
              <a:t>Cumulative Distribution Function?</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2400657"/>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dirty="0" smtClean="0"/>
              <a:t>Many </a:t>
            </a:r>
            <a:r>
              <a:rPr lang="en-US" altLang="es-ES" sz="2000" b="1" dirty="0">
                <a:solidFill>
                  <a:srgbClr val="00B4F1"/>
                </a:solidFill>
              </a:rPr>
              <a:t>statistical tools </a:t>
            </a:r>
            <a:r>
              <a:rPr lang="en-US" altLang="es-ES" dirty="0"/>
              <a:t>and </a:t>
            </a:r>
            <a:r>
              <a:rPr lang="en-US" altLang="es-ES" sz="2000" b="1" dirty="0">
                <a:solidFill>
                  <a:srgbClr val="00B4F1"/>
                </a:solidFill>
              </a:rPr>
              <a:t>techniques</a:t>
            </a:r>
            <a:r>
              <a:rPr lang="en-US" altLang="es-ES" dirty="0"/>
              <a:t> used in data analysis are based on </a:t>
            </a:r>
            <a:r>
              <a:rPr lang="en-US" altLang="es-ES" sz="2000" b="1" dirty="0">
                <a:solidFill>
                  <a:srgbClr val="00B4F1"/>
                </a:solidFill>
              </a:rPr>
              <a:t>probability</a:t>
            </a:r>
            <a:r>
              <a:rPr lang="en-US" altLang="es-ES" dirty="0"/>
              <a:t>. </a:t>
            </a:r>
          </a:p>
          <a:p>
            <a:pPr marL="285750" indent="-285750" fontAlgn="base">
              <a:buFont typeface="Arial" panose="020B0604020202020204" pitchFamily="34" charset="0"/>
              <a:buChar char="•"/>
            </a:pPr>
            <a:r>
              <a:rPr lang="en-US" sz="2000" b="1" dirty="0">
                <a:solidFill>
                  <a:srgbClr val="00B4F1"/>
                </a:solidFill>
              </a:rPr>
              <a:t>Cumulative distribution function</a:t>
            </a:r>
            <a:r>
              <a:rPr lang="en-US" dirty="0"/>
              <a:t>: is a general functional form to describe a probability </a:t>
            </a:r>
            <a:r>
              <a:rPr lang="en-US" dirty="0" smtClean="0"/>
              <a:t>distribution.</a:t>
            </a:r>
          </a:p>
          <a:p>
            <a:pPr marL="285750" indent="-285750" fontAlgn="base">
              <a:buFont typeface="Arial" panose="020B0604020202020204" pitchFamily="34" charset="0"/>
              <a:buChar char="•"/>
            </a:pPr>
            <a:r>
              <a:rPr lang="en-US" dirty="0" smtClean="0"/>
              <a:t>The</a:t>
            </a:r>
            <a:r>
              <a:rPr lang="en-US" dirty="0"/>
              <a:t> cumulative distribution function (CDF) of a real-valued random variable </a:t>
            </a:r>
            <a:r>
              <a:rPr lang="en-US" i="1" dirty="0"/>
              <a:t>X</a:t>
            </a:r>
            <a:r>
              <a:rPr lang="en-US" dirty="0"/>
              <a:t>, or just distribution function of </a:t>
            </a:r>
            <a:r>
              <a:rPr lang="en-US" i="1" dirty="0"/>
              <a:t>X</a:t>
            </a:r>
            <a:r>
              <a:rPr lang="en-US" dirty="0"/>
              <a:t>, evaluated at </a:t>
            </a:r>
            <a:r>
              <a:rPr lang="en-US" i="1" dirty="0"/>
              <a:t>x</a:t>
            </a:r>
            <a:r>
              <a:rPr lang="en-US" dirty="0"/>
              <a:t>, </a:t>
            </a:r>
            <a:r>
              <a:rPr lang="en-US" sz="2000" b="1" dirty="0">
                <a:solidFill>
                  <a:srgbClr val="00B4F1"/>
                </a:solidFill>
              </a:rPr>
              <a:t>is the probability that </a:t>
            </a:r>
            <a:r>
              <a:rPr lang="en-US" sz="2000" b="1" i="1" dirty="0">
                <a:solidFill>
                  <a:srgbClr val="00B4F1"/>
                </a:solidFill>
              </a:rPr>
              <a:t>X</a:t>
            </a:r>
            <a:r>
              <a:rPr lang="en-US" sz="2000" b="1" dirty="0">
                <a:solidFill>
                  <a:srgbClr val="00B4F1"/>
                </a:solidFill>
              </a:rPr>
              <a:t> will take a value less than or equal to </a:t>
            </a:r>
            <a:r>
              <a:rPr lang="en-US" sz="2000" b="1" i="1" dirty="0">
                <a:solidFill>
                  <a:srgbClr val="00B4F1"/>
                </a:solidFill>
              </a:rPr>
              <a:t>x</a:t>
            </a:r>
            <a:r>
              <a:rPr lang="en-US" dirty="0" smtClean="0"/>
              <a:t>.</a:t>
            </a:r>
          </a:p>
          <a:p>
            <a:pPr marL="285750" indent="-285750" fontAlgn="base">
              <a:buFont typeface="Arial" panose="020B0604020202020204" pitchFamily="34" charset="0"/>
              <a:buChar char="•"/>
            </a:pPr>
            <a:r>
              <a:rPr lang="en-US" dirty="0" smtClean="0"/>
              <a:t>In the case of continuous distribution, it gives the area under the probably density function from minus to </a:t>
            </a:r>
            <a:r>
              <a:rPr lang="en-US" i="1" dirty="0" smtClean="0"/>
              <a:t>X</a:t>
            </a:r>
            <a:r>
              <a:rPr lang="en-US" dirty="0" smtClean="0"/>
              <a:t>.</a:t>
            </a:r>
            <a:endParaRPr lang="en-US" dirty="0"/>
          </a:p>
          <a:p>
            <a:pPr fontAlgn="base"/>
            <a:endParaRPr lang="en-US" dirty="0"/>
          </a:p>
        </p:txBody>
      </p:sp>
      <p:pic>
        <p:nvPicPr>
          <p:cNvPr id="5" name="Imagen 4"/>
          <p:cNvPicPr>
            <a:picLocks noChangeAspect="1"/>
          </p:cNvPicPr>
          <p:nvPr/>
        </p:nvPicPr>
        <p:blipFill rotWithShape="1">
          <a:blip r:embed="rId3"/>
          <a:srcRect l="76828" t="38211" r="1813" b="32781"/>
          <a:stretch/>
        </p:blipFill>
        <p:spPr>
          <a:xfrm>
            <a:off x="5463443" y="3639950"/>
            <a:ext cx="3969269" cy="3032302"/>
          </a:xfrm>
          <a:prstGeom prst="rect">
            <a:avLst/>
          </a:prstGeom>
        </p:spPr>
      </p:pic>
      <p:pic>
        <p:nvPicPr>
          <p:cNvPr id="2050" name="Picture 2" descr="Imagem relacionada"/>
          <p:cNvPicPr>
            <a:picLocks noChangeAspect="1" noChangeArrowheads="1"/>
          </p:cNvPicPr>
          <p:nvPr/>
        </p:nvPicPr>
        <p:blipFill rotWithShape="1">
          <a:blip r:embed="rId4">
            <a:extLst>
              <a:ext uri="{28A0092B-C50C-407E-A947-70E740481C1C}">
                <a14:useLocalDpi xmlns:a14="http://schemas.microsoft.com/office/drawing/2010/main" val="0"/>
              </a:ext>
            </a:extLst>
          </a:blip>
          <a:srcRect t="50103"/>
          <a:stretch/>
        </p:blipFill>
        <p:spPr bwMode="auto">
          <a:xfrm>
            <a:off x="571055" y="3869509"/>
            <a:ext cx="3921045" cy="23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13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698326" y="798143"/>
            <a:ext cx="8520282" cy="646331"/>
          </a:xfrm>
          <a:prstGeom prst="rect">
            <a:avLst/>
          </a:prstGeom>
          <a:noFill/>
        </p:spPr>
        <p:txBody>
          <a:bodyPr wrap="none" rtlCol="0">
            <a:spAutoFit/>
          </a:bodyPr>
          <a:lstStyle/>
          <a:p>
            <a:pPr algn="ctr"/>
            <a:r>
              <a:rPr lang="en-US" sz="3600" b="1" dirty="0" smtClean="0">
                <a:latin typeface="Arial" charset="0"/>
                <a:ea typeface="Arial" charset="0"/>
                <a:cs typeface="Arial" charset="0"/>
              </a:rPr>
              <a:t>Continuous Probability Distributions?</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2862322"/>
          </a:xfrm>
          <a:prstGeom prst="rect">
            <a:avLst/>
          </a:prstGeom>
          <a:noFill/>
        </p:spPr>
        <p:txBody>
          <a:bodyPr wrap="square" rtlCol="0">
            <a:spAutoFit/>
          </a:bodyPr>
          <a:lstStyle/>
          <a:p>
            <a:pPr marL="285750" indent="-285750" fontAlgn="base">
              <a:buFont typeface="Arial" panose="020B0604020202020204" pitchFamily="34" charset="0"/>
              <a:buChar char="•"/>
            </a:pPr>
            <a:r>
              <a:rPr lang="en-US" altLang="es-ES" dirty="0" smtClean="0"/>
              <a:t>On the other hand, a </a:t>
            </a:r>
            <a:r>
              <a:rPr lang="en-US" altLang="es-ES" b="1" u="sng" dirty="0" smtClean="0">
                <a:solidFill>
                  <a:srgbClr val="00B4F1"/>
                </a:solidFill>
              </a:rPr>
              <a:t>continuous probability distribution </a:t>
            </a:r>
            <a:r>
              <a:rPr lang="en-US" altLang="es-ES" dirty="0" smtClean="0"/>
              <a:t>(applicable to the scenarios where the set of </a:t>
            </a:r>
            <a:r>
              <a:rPr lang="en-US" altLang="es-ES" b="1" dirty="0" smtClean="0">
                <a:solidFill>
                  <a:srgbClr val="00B4F1"/>
                </a:solidFill>
              </a:rPr>
              <a:t>possible outcomes can take on values in a continuous range (e.g. real numbers)</a:t>
            </a:r>
            <a:r>
              <a:rPr lang="en-US" altLang="es-ES" dirty="0" smtClean="0"/>
              <a:t>, such as the temperature on a given day) is typically described by </a:t>
            </a:r>
            <a:r>
              <a:rPr lang="en-US" altLang="es-ES" b="1" dirty="0" smtClean="0">
                <a:solidFill>
                  <a:srgbClr val="00B4F1"/>
                </a:solidFill>
              </a:rPr>
              <a:t>Probability Density Functions (PDF)</a:t>
            </a:r>
            <a:r>
              <a:rPr lang="en-US" altLang="es-ES" dirty="0" smtClean="0"/>
              <a:t> (with the probability of any individual outcome actually being 0). </a:t>
            </a:r>
          </a:p>
          <a:p>
            <a:pPr marL="285750" indent="-285750" fontAlgn="base">
              <a:buFont typeface="Arial" panose="020B0604020202020204" pitchFamily="34" charset="0"/>
              <a:buChar char="•"/>
            </a:pPr>
            <a:r>
              <a:rPr lang="en-US" altLang="es-ES" b="1" dirty="0" smtClean="0">
                <a:solidFill>
                  <a:srgbClr val="00B4F1"/>
                </a:solidFill>
              </a:rPr>
              <a:t>Probability </a:t>
            </a:r>
            <a:r>
              <a:rPr lang="en-US" altLang="es-ES" b="1" dirty="0">
                <a:solidFill>
                  <a:srgbClr val="00B4F1"/>
                </a:solidFill>
              </a:rPr>
              <a:t>Density Functions (PDF)</a:t>
            </a:r>
            <a:r>
              <a:rPr lang="en-US" altLang="es-ES" dirty="0"/>
              <a:t> </a:t>
            </a:r>
            <a:r>
              <a:rPr lang="en-US" altLang="es-ES" dirty="0" smtClean="0"/>
              <a:t>- </a:t>
            </a:r>
            <a:r>
              <a:rPr lang="en-US" dirty="0" smtClean="0"/>
              <a:t>Continuous </a:t>
            </a:r>
            <a:r>
              <a:rPr lang="en-US" dirty="0"/>
              <a:t>probability distribution function: most often reserved for continuous random </a:t>
            </a:r>
            <a:r>
              <a:rPr lang="en-US" dirty="0" smtClean="0"/>
              <a:t>variables.</a:t>
            </a:r>
          </a:p>
          <a:p>
            <a:pPr marL="285750" indent="-285750" fontAlgn="base">
              <a:buFont typeface="Arial" panose="020B0604020202020204" pitchFamily="34" charset="0"/>
              <a:buChar char="•"/>
            </a:pPr>
            <a:r>
              <a:rPr lang="en-US" altLang="es-ES" dirty="0" smtClean="0"/>
              <a:t>The </a:t>
            </a:r>
            <a:r>
              <a:rPr lang="en-US" altLang="es-ES" b="1" dirty="0" smtClean="0">
                <a:solidFill>
                  <a:srgbClr val="00B4F1"/>
                </a:solidFill>
              </a:rPr>
              <a:t>normal distribution </a:t>
            </a:r>
            <a:r>
              <a:rPr lang="en-US" altLang="es-ES" dirty="0" smtClean="0"/>
              <a:t>is a commonly encountered </a:t>
            </a:r>
            <a:r>
              <a:rPr lang="en-US" altLang="es-ES" b="1" dirty="0" smtClean="0">
                <a:solidFill>
                  <a:srgbClr val="00B4F1"/>
                </a:solidFill>
              </a:rPr>
              <a:t>continuous probability distribution</a:t>
            </a:r>
            <a:r>
              <a:rPr lang="en-US" altLang="es-ES" dirty="0" smtClean="0"/>
              <a:t>.</a:t>
            </a:r>
          </a:p>
          <a:p>
            <a:pPr marL="285750" indent="-285750" fontAlgn="base">
              <a:buFont typeface="Arial" panose="020B0604020202020204" pitchFamily="34" charset="0"/>
              <a:buChar char="•"/>
            </a:pPr>
            <a:r>
              <a:rPr lang="en-US" b="1" dirty="0">
                <a:solidFill>
                  <a:srgbClr val="00B4F1"/>
                </a:solidFill>
              </a:rPr>
              <a:t>Continuous uniform distribution</a:t>
            </a:r>
            <a:r>
              <a:rPr lang="en-US" dirty="0"/>
              <a:t> </a:t>
            </a:r>
            <a:r>
              <a:rPr lang="en-US" dirty="0" smtClean="0"/>
              <a:t>is </a:t>
            </a:r>
            <a:r>
              <a:rPr lang="en-US" dirty="0"/>
              <a:t>a family of symmetric probability </a:t>
            </a:r>
            <a:r>
              <a:rPr lang="en-US" dirty="0" smtClean="0"/>
              <a:t>distributions, all</a:t>
            </a:r>
            <a:r>
              <a:rPr lang="en-US" dirty="0"/>
              <a:t> intervals of the same length on the distribution's support are </a:t>
            </a:r>
            <a:r>
              <a:rPr lang="en-US" b="1" dirty="0">
                <a:solidFill>
                  <a:srgbClr val="00B4F1"/>
                </a:solidFill>
              </a:rPr>
              <a:t>equally probable</a:t>
            </a:r>
            <a:r>
              <a:rPr lang="en-US" dirty="0"/>
              <a:t>. </a:t>
            </a:r>
            <a:endParaRPr lang="en-US" altLang="es-ES" dirty="0"/>
          </a:p>
          <a:p>
            <a:pPr fontAlgn="base"/>
            <a:endParaRPr lang="en-US" dirty="0"/>
          </a:p>
        </p:txBody>
      </p:sp>
      <p:pic>
        <p:nvPicPr>
          <p:cNvPr id="5" name="Imagen 4"/>
          <p:cNvPicPr>
            <a:picLocks noChangeAspect="1"/>
          </p:cNvPicPr>
          <p:nvPr/>
        </p:nvPicPr>
        <p:blipFill rotWithShape="1">
          <a:blip r:embed="rId3"/>
          <a:srcRect l="80120" t="18228" r="2046" b="49795"/>
          <a:stretch/>
        </p:blipFill>
        <p:spPr>
          <a:xfrm>
            <a:off x="698326" y="4246307"/>
            <a:ext cx="2515391" cy="2540671"/>
          </a:xfrm>
          <a:prstGeom prst="rect">
            <a:avLst/>
          </a:prstGeom>
        </p:spPr>
      </p:pic>
      <p:pic>
        <p:nvPicPr>
          <p:cNvPr id="1026" name="Picture 2" descr="PDF of the uniform probability distribution using the maximum convention at the transition poi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437" y="4279641"/>
            <a:ext cx="3209062" cy="2297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553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748103" y="3129995"/>
            <a:ext cx="1552028" cy="584775"/>
          </a:xfrm>
          <a:prstGeom prst="rect">
            <a:avLst/>
          </a:prstGeom>
          <a:noFill/>
        </p:spPr>
        <p:txBody>
          <a:bodyPr wrap="none" rtlCol="0">
            <a:spAutoFit/>
          </a:bodyPr>
          <a:lstStyle/>
          <a:p>
            <a:r>
              <a:rPr lang="en-US" sz="3200" b="1" dirty="0" smtClean="0">
                <a:latin typeface="Arial" charset="0"/>
                <a:ea typeface="Arial" charset="0"/>
                <a:cs typeface="Arial" charset="0"/>
              </a:rPr>
              <a:t>Demos</a:t>
            </a:r>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45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5386090"/>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a:t>
            </a:r>
            <a:r>
              <a:rPr lang="en-US" sz="1900" dirty="0" smtClean="0"/>
              <a:t>Probability Distributions.</a:t>
            </a:r>
            <a:endParaRPr lang="en-US" sz="1900" dirty="0"/>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numpy</a:t>
            </a:r>
            <a:r>
              <a:rPr lang="es-ES" sz="2000" dirty="0"/>
              <a:t> </a:t>
            </a:r>
            <a:r>
              <a:rPr lang="es-ES" sz="2000" dirty="0" smtClean="0"/>
              <a:t> and </a:t>
            </a:r>
            <a:r>
              <a:rPr lang="es-ES" sz="1900" dirty="0" err="1"/>
              <a:t>Matplotlib</a:t>
            </a:r>
            <a:r>
              <a:rPr lang="es-ES" sz="1900" dirty="0"/>
              <a:t>.</a:t>
            </a:r>
          </a:p>
          <a:p>
            <a:pPr algn="just"/>
            <a:endParaRPr lang="es-ES" sz="1200" dirty="0" smtClean="0"/>
          </a:p>
          <a:p>
            <a:pPr marL="342900" indent="-342900" algn="just">
              <a:buFont typeface="Arial" panose="020B0604020202020204" pitchFamily="34" charset="0"/>
              <a:buChar char="•"/>
            </a:pPr>
            <a:r>
              <a:rPr lang="en-US" sz="2000" dirty="0" smtClean="0"/>
              <a:t>Create a new notebook</a:t>
            </a:r>
            <a:r>
              <a:rPr lang="en-US" sz="2000" dirty="0"/>
              <a:t> </a:t>
            </a:r>
            <a:r>
              <a:rPr lang="en-US" sz="2000" dirty="0" smtClean="0"/>
              <a:t>and put </a:t>
            </a:r>
            <a:r>
              <a:rPr lang="en-US" sz="2000" dirty="0"/>
              <a:t>your </a:t>
            </a:r>
            <a:r>
              <a:rPr lang="en-US" sz="2000" dirty="0" smtClean="0"/>
              <a:t>code in the final. </a:t>
            </a:r>
            <a:endParaRPr lang="en-US" sz="1900" dirty="0"/>
          </a:p>
          <a:p>
            <a:pPr marL="342900" indent="-342900" algn="just">
              <a:buFont typeface="Arial" panose="020B0604020202020204" pitchFamily="34" charset="0"/>
              <a:buChar char="•"/>
            </a:pPr>
            <a:r>
              <a:rPr lang="en-US" sz="1900" dirty="0"/>
              <a:t>Export your </a:t>
            </a:r>
            <a:r>
              <a:rPr lang="en-US" sz="1900" dirty="0" smtClean="0"/>
              <a:t>Demo 1 *.</a:t>
            </a:r>
            <a:r>
              <a:rPr lang="en-US" sz="1900" dirty="0" err="1"/>
              <a:t>ipynb</a:t>
            </a:r>
            <a:r>
              <a:rPr lang="en-US" sz="1900" dirty="0"/>
              <a:t> notebook and push it to your repository </a:t>
            </a:r>
            <a:r>
              <a:rPr lang="en-US" sz="1900" dirty="0" smtClean="0"/>
              <a:t>“</a:t>
            </a:r>
            <a:r>
              <a:rPr lang="en-US" sz="1900" dirty="0" err="1" smtClean="0"/>
              <a:t>DataScienceFoundations</a:t>
            </a:r>
            <a:r>
              <a:rPr lang="en-US" sz="1900" dirty="0" smtClean="0"/>
              <a:t>”.</a:t>
            </a:r>
          </a:p>
          <a:p>
            <a:pPr algn="just"/>
            <a:endParaRPr lang="en-US" sz="1900" dirty="0" smtClean="0"/>
          </a:p>
          <a:p>
            <a:pPr algn="just"/>
            <a:r>
              <a:rPr lang="en-US" sz="1900" b="1" u="sng" dirty="0" smtClean="0">
                <a:effectLst>
                  <a:outerShdw blurRad="38100" dist="38100" dir="2700000" algn="tl">
                    <a:srgbClr val="000000">
                      <a:alpha val="43137"/>
                    </a:srgbClr>
                  </a:outerShdw>
                </a:effectLst>
              </a:rPr>
              <a:t>1. The </a:t>
            </a:r>
            <a:r>
              <a:rPr lang="en-US" sz="1900" b="1" u="sng" dirty="0">
                <a:effectLst>
                  <a:outerShdw blurRad="38100" dist="38100" dir="2700000" algn="tl">
                    <a:srgbClr val="000000">
                      <a:alpha val="43137"/>
                    </a:srgbClr>
                  </a:outerShdw>
                </a:effectLst>
              </a:rPr>
              <a:t>Uniform Distribution </a:t>
            </a:r>
            <a:r>
              <a:rPr lang="en-US" sz="1900" dirty="0"/>
              <a:t>- The uniform distribution is a probability distribution where each value within a certain range is equally likely to occur and values outside of the range never occur. </a:t>
            </a:r>
            <a:endParaRPr lang="en-US" sz="1900" dirty="0" smtClean="0"/>
          </a:p>
          <a:p>
            <a:pPr algn="just"/>
            <a:r>
              <a:rPr lang="en-US" sz="1900" dirty="0" smtClean="0"/>
              <a:t>Every </a:t>
            </a:r>
            <a:r>
              <a:rPr lang="en-US" sz="1900" dirty="0"/>
              <a:t>one of n values has equal probability </a:t>
            </a:r>
            <a:r>
              <a:rPr lang="en-US" sz="1900" dirty="0" smtClean="0"/>
              <a:t>1/n.</a:t>
            </a:r>
          </a:p>
          <a:p>
            <a:pPr algn="just"/>
            <a:endParaRPr lang="en-US" sz="1900" dirty="0"/>
          </a:p>
          <a:p>
            <a:pPr algn="just"/>
            <a:r>
              <a:rPr lang="en-US" sz="2000" b="1" dirty="0">
                <a:solidFill>
                  <a:srgbClr val="00B4F1"/>
                </a:solidFill>
              </a:rPr>
              <a:t>Import modules</a:t>
            </a:r>
          </a:p>
          <a:p>
            <a:pPr algn="just"/>
            <a:r>
              <a:rPr lang="en-US" sz="2000" i="1" dirty="0"/>
              <a:t>%</a:t>
            </a:r>
            <a:r>
              <a:rPr lang="en-US" sz="2000" i="1" dirty="0" err="1"/>
              <a:t>matplotlib</a:t>
            </a:r>
            <a:r>
              <a:rPr lang="en-US" sz="2000" i="1" dirty="0"/>
              <a:t> </a:t>
            </a:r>
            <a:r>
              <a:rPr lang="en-US" sz="2000" i="1" dirty="0" smtClean="0"/>
              <a:t>inline</a:t>
            </a:r>
          </a:p>
          <a:p>
            <a:pPr algn="just"/>
            <a:r>
              <a:rPr lang="en-US" sz="2000" i="1" dirty="0"/>
              <a:t>import </a:t>
            </a:r>
            <a:r>
              <a:rPr lang="en-US" sz="2000" i="1" dirty="0" err="1"/>
              <a:t>numpy</a:t>
            </a:r>
            <a:r>
              <a:rPr lang="en-US" sz="2000" i="1" dirty="0"/>
              <a:t> as np</a:t>
            </a:r>
          </a:p>
          <a:p>
            <a:pPr algn="just"/>
            <a:r>
              <a:rPr lang="en-US" sz="2000" i="1" dirty="0"/>
              <a:t>import pandas as </a:t>
            </a:r>
            <a:r>
              <a:rPr lang="en-US" sz="2000" i="1" dirty="0" err="1"/>
              <a:t>pd</a:t>
            </a:r>
            <a:endParaRPr lang="en-US" sz="2000" i="1" dirty="0"/>
          </a:p>
          <a:p>
            <a:pPr algn="just"/>
            <a:r>
              <a:rPr lang="en-US" sz="2000" i="1" dirty="0"/>
              <a:t>import </a:t>
            </a:r>
            <a:r>
              <a:rPr lang="en-US" sz="2000" i="1" dirty="0" err="1"/>
              <a:t>matplotlib.pyplot</a:t>
            </a:r>
            <a:r>
              <a:rPr lang="en-US" sz="2000" i="1" dirty="0"/>
              <a:t> as </a:t>
            </a:r>
            <a:r>
              <a:rPr lang="en-US" sz="2000" i="1" dirty="0" err="1"/>
              <a:t>plt</a:t>
            </a:r>
            <a:endParaRPr lang="en-US" sz="2000" i="1" dirty="0"/>
          </a:p>
          <a:p>
            <a:pPr algn="just"/>
            <a:r>
              <a:rPr lang="en-US" sz="2000" i="1" dirty="0"/>
              <a:t>import </a:t>
            </a:r>
            <a:r>
              <a:rPr lang="en-US" sz="2000" i="1" dirty="0" err="1"/>
              <a:t>scipy.stats</a:t>
            </a:r>
            <a:r>
              <a:rPr lang="en-US" sz="2000" i="1" dirty="0"/>
              <a:t>  as </a:t>
            </a:r>
            <a:r>
              <a:rPr lang="en-US" sz="2000" i="1" dirty="0" smtClean="0"/>
              <a:t>stats</a:t>
            </a:r>
          </a:p>
          <a:p>
            <a:pPr algn="just"/>
            <a:endParaRPr lang="en-US" sz="2000" i="1" dirty="0"/>
          </a:p>
        </p:txBody>
      </p:sp>
    </p:spTree>
    <p:extLst>
      <p:ext uri="{BB962C8B-B14F-4D97-AF65-F5344CB8AC3E}">
        <p14:creationId xmlns:p14="http://schemas.microsoft.com/office/powerpoint/2010/main" val="172048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4708981"/>
          </a:xfrm>
          <a:prstGeom prst="rect">
            <a:avLst/>
          </a:prstGeom>
          <a:noFill/>
        </p:spPr>
        <p:txBody>
          <a:bodyPr wrap="square" rtlCol="0">
            <a:spAutoFit/>
          </a:bodyPr>
          <a:lstStyle/>
          <a:p>
            <a:pPr algn="just"/>
            <a:r>
              <a:rPr lang="en-US" sz="2000" b="1" dirty="0" smtClean="0">
                <a:solidFill>
                  <a:srgbClr val="00B4F1"/>
                </a:solidFill>
              </a:rPr>
              <a:t>Create the uniform distribution</a:t>
            </a:r>
            <a:endParaRPr lang="en-US" sz="2000" b="1" dirty="0">
              <a:solidFill>
                <a:srgbClr val="00B4F1"/>
              </a:solidFill>
            </a:endParaRPr>
          </a:p>
          <a:p>
            <a:pPr algn="just"/>
            <a:r>
              <a:rPr lang="en-US" sz="2000" i="1" dirty="0" err="1" smtClean="0"/>
              <a:t>uniform_data</a:t>
            </a:r>
            <a:r>
              <a:rPr lang="en-US" sz="2000" i="1" dirty="0" smtClean="0"/>
              <a:t> </a:t>
            </a:r>
            <a:r>
              <a:rPr lang="en-US" sz="2000" i="1" dirty="0"/>
              <a:t>= </a:t>
            </a:r>
            <a:r>
              <a:rPr lang="en-US" sz="2000" i="1" dirty="0" err="1"/>
              <a:t>stats.uniform.rvs</a:t>
            </a:r>
            <a:r>
              <a:rPr lang="en-US" sz="2000" i="1" dirty="0"/>
              <a:t>(size=100000,  # Generate 100000 numbers</a:t>
            </a:r>
          </a:p>
          <a:p>
            <a:pPr algn="just"/>
            <a:r>
              <a:rPr lang="en-US" sz="2000" i="1" dirty="0"/>
              <a:t>                                 </a:t>
            </a:r>
            <a:r>
              <a:rPr lang="en-US" sz="2000" i="1" dirty="0" err="1"/>
              <a:t>loc</a:t>
            </a:r>
            <a:r>
              <a:rPr lang="en-US" sz="2000" i="1" dirty="0"/>
              <a:t> = 0,      # From 0 </a:t>
            </a:r>
          </a:p>
          <a:p>
            <a:pPr algn="just"/>
            <a:r>
              <a:rPr lang="en-US" sz="2000" i="1" dirty="0"/>
              <a:t>                                 scale=10)     # To 10</a:t>
            </a:r>
            <a:endParaRPr lang="en-US" sz="2000" i="1" dirty="0" smtClean="0"/>
          </a:p>
          <a:p>
            <a:pPr algn="just"/>
            <a:endParaRPr lang="en-US" sz="2000" i="1" dirty="0" smtClean="0"/>
          </a:p>
          <a:p>
            <a:pPr algn="just"/>
            <a:r>
              <a:rPr lang="en-US" sz="2000" i="1" dirty="0" smtClean="0"/>
              <a:t>- </a:t>
            </a:r>
            <a:r>
              <a:rPr lang="en-US" sz="2000" i="1" u="sng" dirty="0" err="1" smtClean="0"/>
              <a:t>stats.distribution.rvs</a:t>
            </a:r>
            <a:r>
              <a:rPr lang="en-US" sz="2000" i="1" u="sng" dirty="0" smtClean="0"/>
              <a:t>() </a:t>
            </a:r>
            <a:r>
              <a:rPr lang="en-US" sz="2000" dirty="0"/>
              <a:t>generates random numbers from the specified distribution. The arguments to </a:t>
            </a:r>
            <a:r>
              <a:rPr lang="en-US" sz="2000" dirty="0" err="1"/>
              <a:t>rvs</a:t>
            </a:r>
            <a:r>
              <a:rPr lang="en-US" sz="2000" dirty="0"/>
              <a:t>() will vary depending on the type of distribution you're working with; in the case of the uniform distribution, we have to specify the starting and ending points and the size (number of random points to generate.).</a:t>
            </a:r>
          </a:p>
          <a:p>
            <a:pPr algn="just"/>
            <a:endParaRPr lang="en-US" sz="2000" i="1" dirty="0" smtClean="0"/>
          </a:p>
          <a:p>
            <a:pPr algn="just"/>
            <a:r>
              <a:rPr lang="en-US" sz="2000" b="1" dirty="0" smtClean="0">
                <a:solidFill>
                  <a:srgbClr val="00B4F1"/>
                </a:solidFill>
              </a:rPr>
              <a:t>Plot the uniform </a:t>
            </a:r>
            <a:r>
              <a:rPr lang="en-US" sz="2000" b="1" dirty="0">
                <a:solidFill>
                  <a:srgbClr val="00B4F1"/>
                </a:solidFill>
              </a:rPr>
              <a:t>distribution</a:t>
            </a:r>
          </a:p>
          <a:p>
            <a:pPr algn="just"/>
            <a:endParaRPr lang="en-US" sz="2000" i="1" dirty="0" smtClean="0"/>
          </a:p>
          <a:p>
            <a:pPr algn="just"/>
            <a:r>
              <a:rPr lang="en-US" sz="2000" i="1" dirty="0" err="1"/>
              <a:t>pd.DataFrame</a:t>
            </a:r>
            <a:r>
              <a:rPr lang="en-US" sz="2000" i="1" dirty="0"/>
              <a:t>(</a:t>
            </a:r>
            <a:r>
              <a:rPr lang="en-US" sz="2000" i="1" dirty="0" err="1"/>
              <a:t>uniform_data</a:t>
            </a:r>
            <a:r>
              <a:rPr lang="en-US" sz="2000" i="1" dirty="0"/>
              <a:t>).plot(kind="density",  # Plot the distribution</a:t>
            </a:r>
          </a:p>
          <a:p>
            <a:pPr algn="just"/>
            <a:r>
              <a:rPr lang="en-US" sz="2000" i="1" dirty="0"/>
              <a:t>                               </a:t>
            </a:r>
            <a:r>
              <a:rPr lang="en-US" sz="2000" i="1" dirty="0" err="1"/>
              <a:t>figsize</a:t>
            </a:r>
            <a:r>
              <a:rPr lang="en-US" sz="2000" i="1" dirty="0"/>
              <a:t>=(9,9),</a:t>
            </a:r>
          </a:p>
          <a:p>
            <a:pPr algn="just"/>
            <a:r>
              <a:rPr lang="en-US" sz="2000" i="1" dirty="0"/>
              <a:t>                               </a:t>
            </a:r>
            <a:r>
              <a:rPr lang="en-US" sz="2000" i="1" dirty="0" err="1"/>
              <a:t>xlim</a:t>
            </a:r>
            <a:r>
              <a:rPr lang="en-US" sz="2000" i="1" dirty="0"/>
              <a:t>=(-1,11))</a:t>
            </a:r>
          </a:p>
        </p:txBody>
      </p:sp>
      <p:pic>
        <p:nvPicPr>
          <p:cNvPr id="2" name="Imagen 1"/>
          <p:cNvPicPr>
            <a:picLocks noChangeAspect="1"/>
          </p:cNvPicPr>
          <p:nvPr/>
        </p:nvPicPr>
        <p:blipFill rotWithShape="1">
          <a:blip r:embed="rId4"/>
          <a:srcRect l="25452" t="31638" r="44077" b="19769"/>
          <a:stretch/>
        </p:blipFill>
        <p:spPr>
          <a:xfrm>
            <a:off x="5513033" y="4021585"/>
            <a:ext cx="3018408" cy="2707689"/>
          </a:xfrm>
          <a:prstGeom prst="rect">
            <a:avLst/>
          </a:prstGeom>
        </p:spPr>
      </p:pic>
    </p:spTree>
    <p:extLst>
      <p:ext uri="{BB962C8B-B14F-4D97-AF65-F5344CB8AC3E}">
        <p14:creationId xmlns:p14="http://schemas.microsoft.com/office/powerpoint/2010/main" val="35284738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5755422"/>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1.1. Random </a:t>
            </a:r>
            <a:r>
              <a:rPr lang="en-US" sz="2000" b="1" u="sng" dirty="0">
                <a:effectLst>
                  <a:outerShdw blurRad="38100" dist="38100" dir="2700000" algn="tl">
                    <a:srgbClr val="000000">
                      <a:alpha val="43137"/>
                    </a:srgbClr>
                  </a:outerShdw>
                </a:effectLst>
              </a:rPr>
              <a:t>data and extracting values of interest</a:t>
            </a:r>
          </a:p>
          <a:p>
            <a:pPr algn="just"/>
            <a:endParaRPr lang="en-US" sz="1200" dirty="0" smtClean="0"/>
          </a:p>
          <a:p>
            <a:pPr algn="just"/>
            <a:r>
              <a:rPr lang="en-US" sz="2000" i="1" dirty="0" smtClean="0"/>
              <a:t>Python </a:t>
            </a:r>
            <a:r>
              <a:rPr lang="en-US" sz="2000" i="1" dirty="0"/>
              <a:t>also comes with a library called "random" that lets you perform various operations that involve randomization. Let's look at a few functions in the random library:</a:t>
            </a:r>
            <a:endParaRPr lang="en-US" sz="2000" b="1" i="1" dirty="0">
              <a:solidFill>
                <a:srgbClr val="00B4F1"/>
              </a:solidFill>
            </a:endParaRPr>
          </a:p>
          <a:p>
            <a:pPr algn="just"/>
            <a:endParaRPr lang="en-US" sz="2000" i="1" dirty="0" smtClean="0"/>
          </a:p>
          <a:p>
            <a:pPr algn="just"/>
            <a:r>
              <a:rPr lang="en-US" sz="2000" i="1" dirty="0"/>
              <a:t>import </a:t>
            </a:r>
            <a:r>
              <a:rPr lang="en-US" sz="2000" i="1" dirty="0" smtClean="0"/>
              <a:t>random</a:t>
            </a:r>
          </a:p>
          <a:p>
            <a:pPr algn="just"/>
            <a:r>
              <a:rPr lang="en-US" sz="2000" i="1" dirty="0" err="1"/>
              <a:t>random.randint</a:t>
            </a:r>
            <a:r>
              <a:rPr lang="en-US" sz="2000" i="1" dirty="0"/>
              <a:t>(0,10)     # Get a random integer in the specified </a:t>
            </a:r>
            <a:r>
              <a:rPr lang="en-US" sz="2000" i="1" dirty="0" smtClean="0"/>
              <a:t>range</a:t>
            </a:r>
          </a:p>
          <a:p>
            <a:pPr algn="just"/>
            <a:r>
              <a:rPr lang="en-US" sz="2000" i="1" dirty="0" err="1"/>
              <a:t>random.choice</a:t>
            </a:r>
            <a:r>
              <a:rPr lang="en-US" sz="2000" i="1" dirty="0"/>
              <a:t>([2,4,6,9]) # Get a random element from a </a:t>
            </a:r>
            <a:r>
              <a:rPr lang="en-US" sz="2000" i="1" dirty="0" smtClean="0"/>
              <a:t>sequence</a:t>
            </a:r>
          </a:p>
          <a:p>
            <a:pPr algn="just"/>
            <a:r>
              <a:rPr lang="en-US" sz="2000" i="1" dirty="0" err="1"/>
              <a:t>random.random</a:t>
            </a:r>
            <a:r>
              <a:rPr lang="en-US" sz="2000" i="1" dirty="0"/>
              <a:t>()          # Get a real number between 0 and </a:t>
            </a:r>
            <a:r>
              <a:rPr lang="en-US" sz="2000" i="1" dirty="0" smtClean="0"/>
              <a:t>1</a:t>
            </a:r>
          </a:p>
          <a:p>
            <a:pPr algn="just"/>
            <a:r>
              <a:rPr lang="en-US" sz="2000" i="1" dirty="0" err="1"/>
              <a:t>random.uniform</a:t>
            </a:r>
            <a:r>
              <a:rPr lang="en-US" sz="2000" i="1" dirty="0"/>
              <a:t>(0,10)     # Get a real in the specified </a:t>
            </a:r>
            <a:r>
              <a:rPr lang="en-US" sz="2000" i="1" dirty="0" smtClean="0"/>
              <a:t>range</a:t>
            </a:r>
          </a:p>
          <a:p>
            <a:pPr algn="just"/>
            <a:endParaRPr lang="en-US" sz="1200" i="1" dirty="0" smtClean="0"/>
          </a:p>
          <a:p>
            <a:pPr algn="just"/>
            <a:r>
              <a:rPr lang="en-US" sz="2000" b="1" u="sng" dirty="0" smtClean="0">
                <a:effectLst>
                  <a:outerShdw blurRad="38100" dist="38100" dir="2700000" algn="tl">
                    <a:srgbClr val="000000">
                      <a:alpha val="43137"/>
                    </a:srgbClr>
                  </a:outerShdw>
                </a:effectLst>
              </a:rPr>
              <a:t>1.2. The Cumulative </a:t>
            </a:r>
            <a:r>
              <a:rPr lang="en-US" sz="2000" b="1" u="sng" dirty="0">
                <a:effectLst>
                  <a:outerShdw blurRad="38100" dist="38100" dir="2700000" algn="tl">
                    <a:srgbClr val="000000">
                      <a:alpha val="43137"/>
                    </a:srgbClr>
                  </a:outerShdw>
                </a:effectLst>
              </a:rPr>
              <a:t>Distribution </a:t>
            </a:r>
            <a:endParaRPr lang="en-US" sz="2000" b="1" u="sng" dirty="0" smtClean="0">
              <a:effectLst>
                <a:outerShdw blurRad="38100" dist="38100" dir="2700000" algn="tl">
                  <a:srgbClr val="000000">
                    <a:alpha val="43137"/>
                  </a:srgbClr>
                </a:outerShdw>
              </a:effectLst>
            </a:endParaRPr>
          </a:p>
          <a:p>
            <a:pPr algn="just"/>
            <a:endParaRPr lang="en-US" sz="1200" i="1" dirty="0"/>
          </a:p>
          <a:p>
            <a:pPr algn="just"/>
            <a:r>
              <a:rPr lang="en-US" sz="2000" i="1" dirty="0" err="1" smtClean="0"/>
              <a:t>stats.distribution.cdf</a:t>
            </a:r>
            <a:r>
              <a:rPr lang="en-US" sz="2000" i="1" dirty="0"/>
              <a:t>()</a:t>
            </a:r>
            <a:r>
              <a:rPr lang="en-US" sz="2000" dirty="0"/>
              <a:t> is used to determine the probability that an observation drawn from a distribution falls below a specified value (known as the Cumulative Distribution Function (CDF</a:t>
            </a:r>
            <a:r>
              <a:rPr lang="en-US" sz="2000" dirty="0" smtClean="0"/>
              <a:t>)).</a:t>
            </a:r>
          </a:p>
          <a:p>
            <a:pPr algn="just"/>
            <a:endParaRPr lang="en-US" sz="1200" dirty="0" smtClean="0"/>
          </a:p>
          <a:p>
            <a:pPr algn="just"/>
            <a:r>
              <a:rPr lang="en-US" sz="2000" i="1" dirty="0" err="1"/>
              <a:t>stats.uniform.cdf</a:t>
            </a:r>
            <a:r>
              <a:rPr lang="en-US" sz="2000" i="1" dirty="0"/>
              <a:t>(x=2.5,         # Cutoff value (quantile) to check</a:t>
            </a:r>
          </a:p>
          <a:p>
            <a:pPr algn="just"/>
            <a:r>
              <a:rPr lang="en-US" sz="2000" i="1" dirty="0"/>
              <a:t>                  </a:t>
            </a:r>
            <a:r>
              <a:rPr lang="en-US" sz="2000" i="1" dirty="0" err="1"/>
              <a:t>loc</a:t>
            </a:r>
            <a:r>
              <a:rPr lang="en-US" sz="2000" i="1" dirty="0"/>
              <a:t>=0,         # Distribution start</a:t>
            </a:r>
          </a:p>
          <a:p>
            <a:pPr algn="just"/>
            <a:r>
              <a:rPr lang="en-US" sz="2000" i="1" dirty="0"/>
              <a:t>                  scale=10)      # Distribution </a:t>
            </a:r>
            <a:r>
              <a:rPr lang="en-US" sz="2000" i="1" dirty="0" smtClean="0"/>
              <a:t>end</a:t>
            </a:r>
          </a:p>
        </p:txBody>
      </p:sp>
      <p:pic>
        <p:nvPicPr>
          <p:cNvPr id="8" name="Imagen 7"/>
          <p:cNvPicPr>
            <a:picLocks noChangeAspect="1"/>
          </p:cNvPicPr>
          <p:nvPr/>
        </p:nvPicPr>
        <p:blipFill rotWithShape="1">
          <a:blip r:embed="rId4"/>
          <a:srcRect l="21240" t="35606" r="62629" b="61219"/>
          <a:stretch/>
        </p:blipFill>
        <p:spPr>
          <a:xfrm>
            <a:off x="6549548" y="6308435"/>
            <a:ext cx="3239593" cy="358695"/>
          </a:xfrm>
          <a:prstGeom prst="rect">
            <a:avLst/>
          </a:prstGeom>
        </p:spPr>
      </p:pic>
    </p:spTree>
    <p:extLst>
      <p:ext uri="{BB962C8B-B14F-4D97-AF65-F5344CB8AC3E}">
        <p14:creationId xmlns:p14="http://schemas.microsoft.com/office/powerpoint/2010/main" val="40036303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5693866"/>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1.3. The Inverse of Cumulative </a:t>
            </a:r>
            <a:r>
              <a:rPr lang="en-US" sz="2000" b="1" u="sng" dirty="0">
                <a:effectLst>
                  <a:outerShdw blurRad="38100" dist="38100" dir="2700000" algn="tl">
                    <a:srgbClr val="000000">
                      <a:alpha val="43137"/>
                    </a:srgbClr>
                  </a:outerShdw>
                </a:effectLst>
              </a:rPr>
              <a:t>Distribution </a:t>
            </a:r>
            <a:endParaRPr lang="en-US" sz="2000" b="1" u="sng" dirty="0" smtClean="0">
              <a:effectLst>
                <a:outerShdw blurRad="38100" dist="38100" dir="2700000" algn="tl">
                  <a:srgbClr val="000000">
                    <a:alpha val="43137"/>
                  </a:srgbClr>
                </a:outerShdw>
              </a:effectLst>
            </a:endParaRPr>
          </a:p>
          <a:p>
            <a:pPr algn="just"/>
            <a:endParaRPr lang="en-US" sz="1200" i="1" dirty="0"/>
          </a:p>
          <a:p>
            <a:pPr algn="just"/>
            <a:r>
              <a:rPr lang="en-US" sz="2000" dirty="0" smtClean="0"/>
              <a:t>- </a:t>
            </a:r>
            <a:r>
              <a:rPr lang="en-US" sz="2000" i="1" dirty="0" err="1" smtClean="0"/>
              <a:t>stats.distribution.ppf</a:t>
            </a:r>
            <a:r>
              <a:rPr lang="en-US" sz="2000" i="1" dirty="0"/>
              <a:t>()</a:t>
            </a:r>
            <a:r>
              <a:rPr lang="en-US" sz="2000" dirty="0"/>
              <a:t> is the inverse of </a:t>
            </a:r>
            <a:r>
              <a:rPr lang="en-US" sz="2000" dirty="0" err="1"/>
              <a:t>cdf</a:t>
            </a:r>
            <a:r>
              <a:rPr lang="en-US" sz="2000" dirty="0"/>
              <a:t>(): it returns the x axis cutoff value (quantile) associated with a given probability. For instance, if we want to know the cutoff value for which we have a 40% chance of drawing an observation below that value, we can use </a:t>
            </a:r>
            <a:r>
              <a:rPr lang="en-US" sz="2000" dirty="0" err="1"/>
              <a:t>ppf</a:t>
            </a:r>
            <a:r>
              <a:rPr lang="en-US" sz="2000" dirty="0"/>
              <a:t>():</a:t>
            </a:r>
            <a:endParaRPr lang="en-US" sz="2000" dirty="0" smtClean="0"/>
          </a:p>
          <a:p>
            <a:pPr algn="just"/>
            <a:endParaRPr lang="en-US" sz="1200" dirty="0" smtClean="0"/>
          </a:p>
          <a:p>
            <a:pPr algn="just"/>
            <a:r>
              <a:rPr lang="en-US" sz="2000" i="1" dirty="0" err="1" smtClean="0"/>
              <a:t>stats.uniform.ppf</a:t>
            </a:r>
            <a:r>
              <a:rPr lang="en-US" sz="2000" i="1" dirty="0" smtClean="0"/>
              <a:t>(q=0.4</a:t>
            </a:r>
            <a:r>
              <a:rPr lang="en-US" sz="2000" i="1" dirty="0"/>
              <a:t>,         # Probability cutoff</a:t>
            </a:r>
          </a:p>
          <a:p>
            <a:pPr algn="just"/>
            <a:r>
              <a:rPr lang="en-US" sz="2000" i="1" dirty="0"/>
              <a:t>                  </a:t>
            </a:r>
            <a:r>
              <a:rPr lang="en-US" sz="2000" i="1" dirty="0" err="1"/>
              <a:t>loc</a:t>
            </a:r>
            <a:r>
              <a:rPr lang="en-US" sz="2000" i="1" dirty="0"/>
              <a:t>=0,         # Distribution start</a:t>
            </a:r>
          </a:p>
          <a:p>
            <a:pPr algn="just"/>
            <a:r>
              <a:rPr lang="en-US" sz="2000" i="1" dirty="0"/>
              <a:t>                  scale=10)      # Distribution </a:t>
            </a:r>
            <a:r>
              <a:rPr lang="en-US" sz="2000" i="1" dirty="0" smtClean="0"/>
              <a:t>end</a:t>
            </a:r>
          </a:p>
          <a:p>
            <a:pPr algn="just"/>
            <a:endParaRPr lang="en-US" sz="2000" i="1" dirty="0"/>
          </a:p>
          <a:p>
            <a:pPr algn="just"/>
            <a:r>
              <a:rPr lang="es-ES" sz="2000" b="1" u="sng" dirty="0" smtClean="0">
                <a:effectLst>
                  <a:outerShdw blurRad="38100" dist="38100" dir="2700000" algn="tl">
                    <a:srgbClr val="000000">
                      <a:alpha val="43137"/>
                    </a:srgbClr>
                  </a:outerShdw>
                </a:effectLst>
              </a:rPr>
              <a:t>1.4. </a:t>
            </a:r>
            <a:r>
              <a:rPr lang="es-ES" sz="2000" b="1" u="sng" dirty="0" err="1" smtClean="0">
                <a:effectLst>
                  <a:outerShdw blurRad="38100" dist="38100" dir="2700000" algn="tl">
                    <a:srgbClr val="000000">
                      <a:alpha val="43137"/>
                    </a:srgbClr>
                  </a:outerShdw>
                </a:effectLst>
              </a:rPr>
              <a:t>Probability</a:t>
            </a:r>
            <a:r>
              <a:rPr lang="es-ES" sz="2000" b="1" u="sng" dirty="0" smtClean="0">
                <a:effectLst>
                  <a:outerShdw blurRad="38100" dist="38100" dir="2700000" algn="tl">
                    <a:srgbClr val="000000">
                      <a:alpha val="43137"/>
                    </a:srgbClr>
                  </a:outerShdw>
                </a:effectLst>
              </a:rPr>
              <a:t> </a:t>
            </a:r>
            <a:r>
              <a:rPr lang="es-ES" sz="2000" b="1" u="sng" dirty="0" err="1" smtClean="0">
                <a:effectLst>
                  <a:outerShdw blurRad="38100" dist="38100" dir="2700000" algn="tl">
                    <a:srgbClr val="000000">
                      <a:alpha val="43137"/>
                    </a:srgbClr>
                  </a:outerShdw>
                </a:effectLst>
              </a:rPr>
              <a:t>density</a:t>
            </a:r>
            <a:endParaRPr lang="es-ES" sz="2000" b="1" u="sng" dirty="0" smtClean="0">
              <a:effectLst>
                <a:outerShdw blurRad="38100" dist="38100" dir="2700000" algn="tl">
                  <a:srgbClr val="000000">
                    <a:alpha val="43137"/>
                  </a:srgbClr>
                </a:outerShdw>
              </a:effectLst>
            </a:endParaRPr>
          </a:p>
          <a:p>
            <a:pPr algn="just"/>
            <a:endParaRPr lang="es-ES" sz="2000" b="1" u="sng" dirty="0" smtClean="0">
              <a:effectLst>
                <a:outerShdw blurRad="38100" dist="38100" dir="2700000" algn="tl">
                  <a:srgbClr val="000000">
                    <a:alpha val="43137"/>
                  </a:srgbClr>
                </a:outerShdw>
              </a:effectLst>
            </a:endParaRPr>
          </a:p>
          <a:p>
            <a:pPr marL="342900" indent="-342900" algn="just">
              <a:buFontTx/>
              <a:buChar char="-"/>
            </a:pPr>
            <a:r>
              <a:rPr lang="en-US" sz="2000" i="1" dirty="0" smtClean="0"/>
              <a:t>stats.distribution.pdf</a:t>
            </a:r>
            <a:r>
              <a:rPr lang="en-US" sz="2000" i="1" dirty="0"/>
              <a:t>()</a:t>
            </a:r>
            <a:r>
              <a:rPr lang="en-US" sz="2000" dirty="0"/>
              <a:t> gives you the probability density (height of the distribution) at a given x value. Since the uniform distribution is flat, all x values within its range will have the same probability density and x values outside the range have a probability density of 0</a:t>
            </a:r>
            <a:r>
              <a:rPr lang="en-US" sz="2000" dirty="0" smtClean="0"/>
              <a:t>:</a:t>
            </a:r>
          </a:p>
          <a:p>
            <a:pPr algn="just"/>
            <a:endParaRPr lang="en-US" sz="2000" b="1" u="sng" dirty="0">
              <a:effectLst>
                <a:outerShdw blurRad="38100" dist="38100" dir="2700000" algn="tl">
                  <a:srgbClr val="000000">
                    <a:alpha val="43137"/>
                  </a:srgbClr>
                </a:outerShdw>
              </a:effectLst>
            </a:endParaRPr>
          </a:p>
          <a:p>
            <a:pPr algn="just"/>
            <a:r>
              <a:rPr lang="en-US" sz="2000" i="1" dirty="0"/>
              <a:t>for x in range(-1,12,3):</a:t>
            </a:r>
          </a:p>
          <a:p>
            <a:pPr algn="just"/>
            <a:r>
              <a:rPr lang="en-US" sz="2000" i="1" dirty="0"/>
              <a:t>    print("Density at x value " + </a:t>
            </a:r>
            <a:r>
              <a:rPr lang="en-US" sz="2000" i="1" dirty="0" err="1"/>
              <a:t>str</a:t>
            </a:r>
            <a:r>
              <a:rPr lang="en-US" sz="2000" i="1" dirty="0"/>
              <a:t>(x))</a:t>
            </a:r>
          </a:p>
          <a:p>
            <a:pPr algn="just"/>
            <a:r>
              <a:rPr lang="en-US" sz="2000" i="1" dirty="0"/>
              <a:t>    print( stats.uniform.pdf(x, </a:t>
            </a:r>
            <a:r>
              <a:rPr lang="en-US" sz="2000" i="1" dirty="0" err="1"/>
              <a:t>loc</a:t>
            </a:r>
            <a:r>
              <a:rPr lang="en-US" sz="2000" i="1" dirty="0"/>
              <a:t>=0, scale=10) )</a:t>
            </a:r>
          </a:p>
        </p:txBody>
      </p:sp>
      <p:pic>
        <p:nvPicPr>
          <p:cNvPr id="2" name="Imagen 1"/>
          <p:cNvPicPr>
            <a:picLocks noChangeAspect="1"/>
          </p:cNvPicPr>
          <p:nvPr/>
        </p:nvPicPr>
        <p:blipFill rotWithShape="1">
          <a:blip r:embed="rId4"/>
          <a:srcRect l="21240" t="51234" r="62629" b="45420"/>
          <a:stretch/>
        </p:blipFill>
        <p:spPr>
          <a:xfrm>
            <a:off x="5847042" y="2966937"/>
            <a:ext cx="3293349" cy="384224"/>
          </a:xfrm>
          <a:prstGeom prst="rect">
            <a:avLst/>
          </a:prstGeom>
        </p:spPr>
      </p:pic>
      <p:pic>
        <p:nvPicPr>
          <p:cNvPr id="9" name="Imagen 8"/>
          <p:cNvPicPr>
            <a:picLocks noChangeAspect="1"/>
          </p:cNvPicPr>
          <p:nvPr/>
        </p:nvPicPr>
        <p:blipFill rotWithShape="1">
          <a:blip r:embed="rId4"/>
          <a:srcRect l="21240" t="67273" r="62629" b="16263"/>
          <a:stretch/>
        </p:blipFill>
        <p:spPr>
          <a:xfrm>
            <a:off x="5327083" y="5723048"/>
            <a:ext cx="1863829" cy="1069998"/>
          </a:xfrm>
          <a:prstGeom prst="rect">
            <a:avLst/>
          </a:prstGeom>
        </p:spPr>
      </p:pic>
    </p:spTree>
    <p:extLst>
      <p:ext uri="{BB962C8B-B14F-4D97-AF65-F5344CB8AC3E}">
        <p14:creationId xmlns:p14="http://schemas.microsoft.com/office/powerpoint/2010/main" val="4209616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5386090"/>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2. The </a:t>
            </a:r>
            <a:r>
              <a:rPr lang="en-US" sz="2000" b="1" u="sng" dirty="0">
                <a:effectLst>
                  <a:outerShdw blurRad="38100" dist="38100" dir="2700000" algn="tl">
                    <a:srgbClr val="000000">
                      <a:alpha val="43137"/>
                    </a:srgbClr>
                  </a:outerShdw>
                </a:effectLst>
              </a:rPr>
              <a:t>Normal Distribution</a:t>
            </a:r>
            <a:endParaRPr lang="en-US" sz="2000" b="1" u="sng" dirty="0" smtClean="0">
              <a:effectLst>
                <a:outerShdw blurRad="38100" dist="38100" dir="2700000" algn="tl">
                  <a:srgbClr val="000000">
                    <a:alpha val="43137"/>
                  </a:srgbClr>
                </a:outerShdw>
              </a:effectLst>
            </a:endParaRPr>
          </a:p>
          <a:p>
            <a:pPr algn="just"/>
            <a:endParaRPr lang="en-US" sz="1200" i="1" dirty="0"/>
          </a:p>
          <a:p>
            <a:pPr algn="just"/>
            <a:r>
              <a:rPr lang="en-US" sz="1600" dirty="0" smtClean="0"/>
              <a:t>The </a:t>
            </a:r>
            <a:r>
              <a:rPr lang="en-US" sz="1600" dirty="0"/>
              <a:t>normal or Gaussian distribution is a continuous probability distribution characterized by a symmetric bell-shaped curve. A normal distribution is defined by its center (mean) and spread (standard deviation.). The bulk of the observations generated from a normal distribution lie near the mean, which lies at the exact center of the distribution: as a rule of thumb, about 68% of the data lies within 1 standard deviation of the mean, 95% lies within 2 standard deviations and 99.7% lies within 3 standard deviations</a:t>
            </a:r>
            <a:r>
              <a:rPr lang="en-US" sz="1600" dirty="0" smtClean="0"/>
              <a:t>.</a:t>
            </a:r>
          </a:p>
          <a:p>
            <a:pPr algn="just"/>
            <a:endParaRPr lang="en-US" sz="1200" dirty="0"/>
          </a:p>
          <a:p>
            <a:pPr algn="just"/>
            <a:r>
              <a:rPr lang="en-US" sz="1600" i="1" dirty="0"/>
              <a:t>prob_under_minus1 = </a:t>
            </a:r>
            <a:r>
              <a:rPr lang="en-US" sz="1600" i="1" dirty="0" err="1"/>
              <a:t>stats.norm.cdf</a:t>
            </a:r>
            <a:r>
              <a:rPr lang="en-US" sz="1600" i="1" dirty="0"/>
              <a:t>(x= -1,  </a:t>
            </a:r>
          </a:p>
          <a:p>
            <a:pPr algn="just"/>
            <a:r>
              <a:rPr lang="en-US" sz="1600" i="1" dirty="0"/>
              <a:t>                                </a:t>
            </a:r>
            <a:r>
              <a:rPr lang="en-US" sz="1600" i="1" dirty="0" err="1"/>
              <a:t>loc</a:t>
            </a:r>
            <a:r>
              <a:rPr lang="en-US" sz="1600" i="1" dirty="0"/>
              <a:t> = 0,               </a:t>
            </a:r>
          </a:p>
          <a:p>
            <a:pPr algn="just"/>
            <a:r>
              <a:rPr lang="en-US" sz="1600" i="1" dirty="0"/>
              <a:t>                                scale= 1)     </a:t>
            </a:r>
          </a:p>
          <a:p>
            <a:pPr algn="just"/>
            <a:endParaRPr lang="en-US" sz="1600" i="1" dirty="0"/>
          </a:p>
          <a:p>
            <a:pPr algn="just"/>
            <a:r>
              <a:rPr lang="en-US" sz="1600" i="1" dirty="0"/>
              <a:t>prob_over_1 = 1 - </a:t>
            </a:r>
            <a:r>
              <a:rPr lang="en-US" sz="1600" i="1" dirty="0" err="1"/>
              <a:t>stats.norm.cdf</a:t>
            </a:r>
            <a:r>
              <a:rPr lang="en-US" sz="1600" i="1" dirty="0"/>
              <a:t>(x= 1,  </a:t>
            </a:r>
          </a:p>
          <a:p>
            <a:pPr algn="just"/>
            <a:r>
              <a:rPr lang="en-US" sz="1600" i="1" dirty="0"/>
              <a:t>                                </a:t>
            </a:r>
            <a:r>
              <a:rPr lang="en-US" sz="1600" i="1" dirty="0" err="1"/>
              <a:t>loc</a:t>
            </a:r>
            <a:r>
              <a:rPr lang="en-US" sz="1600" i="1" dirty="0"/>
              <a:t> = 0,               </a:t>
            </a:r>
          </a:p>
          <a:p>
            <a:pPr algn="just"/>
            <a:r>
              <a:rPr lang="en-US" sz="1600" i="1" dirty="0"/>
              <a:t>                                scale= 1) </a:t>
            </a:r>
          </a:p>
          <a:p>
            <a:pPr algn="just"/>
            <a:endParaRPr lang="en-US" sz="1600" i="1" dirty="0"/>
          </a:p>
          <a:p>
            <a:pPr algn="just"/>
            <a:r>
              <a:rPr lang="en-US" sz="1600" i="1" dirty="0" err="1"/>
              <a:t>between_prob</a:t>
            </a:r>
            <a:r>
              <a:rPr lang="en-US" sz="1600" i="1" dirty="0"/>
              <a:t> = 1-(prob_under_minus1+prob_over_1)</a:t>
            </a:r>
          </a:p>
          <a:p>
            <a:pPr algn="just"/>
            <a:endParaRPr lang="en-US" sz="1600" i="1" dirty="0"/>
          </a:p>
          <a:p>
            <a:pPr algn="just"/>
            <a:r>
              <a:rPr lang="en-US" sz="1600" i="1" dirty="0"/>
              <a:t>print(prob_under_minus1, prob_over_1, </a:t>
            </a:r>
            <a:r>
              <a:rPr lang="en-US" sz="1600" i="1" dirty="0" err="1"/>
              <a:t>between_prob</a:t>
            </a:r>
            <a:r>
              <a:rPr lang="en-US" sz="1600" i="1" dirty="0"/>
              <a:t>)</a:t>
            </a:r>
            <a:endParaRPr lang="en-US" sz="1600" i="1" dirty="0" smtClean="0"/>
          </a:p>
          <a:p>
            <a:pPr algn="just"/>
            <a:endParaRPr lang="en-US" sz="1200" dirty="0" smtClean="0"/>
          </a:p>
          <a:p>
            <a:pPr algn="just"/>
            <a:r>
              <a:rPr lang="en-US" sz="1600" dirty="0"/>
              <a:t>The output shows that roughly 16% of the data generated by a normal distribution with mean 0 and standard deviation 1 is below -1, 16% is above 1 and 68% lies between -1 and 1, which agrees with the 68, 95, 99.7 rule.</a:t>
            </a:r>
          </a:p>
        </p:txBody>
      </p:sp>
      <p:pic>
        <p:nvPicPr>
          <p:cNvPr id="2" name="Imagen 1"/>
          <p:cNvPicPr>
            <a:picLocks noChangeAspect="1"/>
          </p:cNvPicPr>
          <p:nvPr/>
        </p:nvPicPr>
        <p:blipFill rotWithShape="1">
          <a:blip r:embed="rId4"/>
          <a:srcRect l="25183" t="40561" r="55100" b="56962"/>
          <a:stretch/>
        </p:blipFill>
        <p:spPr>
          <a:xfrm>
            <a:off x="5247782" y="5264456"/>
            <a:ext cx="4394481" cy="310721"/>
          </a:xfrm>
          <a:prstGeom prst="rect">
            <a:avLst/>
          </a:prstGeom>
        </p:spPr>
      </p:pic>
    </p:spTree>
    <p:extLst>
      <p:ext uri="{BB962C8B-B14F-4D97-AF65-F5344CB8AC3E}">
        <p14:creationId xmlns:p14="http://schemas.microsoft.com/office/powerpoint/2010/main" val="2829126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921168"/>
            <a:ext cx="9906000" cy="1015663"/>
          </a:xfrm>
          <a:prstGeom prst="rect">
            <a:avLst/>
          </a:prstGeom>
        </p:spPr>
        <p:txBody>
          <a:bodyPr wrap="square">
            <a:spAutoFit/>
          </a:bodyPr>
          <a:lstStyle/>
          <a:p>
            <a:pPr algn="ctr"/>
            <a:r>
              <a:rPr lang="en-US" sz="3600" b="1" dirty="0" smtClean="0">
                <a:solidFill>
                  <a:schemeClr val="bg1"/>
                </a:solidFill>
                <a:latin typeface="Arial" charset="0"/>
                <a:ea typeface="Arial" charset="0"/>
                <a:cs typeface="Arial" charset="0"/>
              </a:rPr>
              <a:t>Session 8 – Probability </a:t>
            </a:r>
            <a:r>
              <a:rPr lang="en-US" sz="3600" b="1" dirty="0">
                <a:solidFill>
                  <a:schemeClr val="bg1"/>
                </a:solidFill>
                <a:latin typeface="Arial" charset="0"/>
                <a:ea typeface="Arial" charset="0"/>
                <a:cs typeface="Arial" charset="0"/>
              </a:rPr>
              <a:t>distributions</a:t>
            </a:r>
            <a:endParaRPr lang="en-US" sz="2400"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Francisco Gutierres</a:t>
            </a:r>
            <a:endParaRPr lang="en-US" sz="2400" dirty="0">
              <a:solidFill>
                <a:schemeClr val="bg1"/>
              </a:solidFill>
              <a:effectLst/>
              <a:latin typeface="Arial" charset="0"/>
              <a:ea typeface="Arial" charset="0"/>
              <a:cs typeface="Arial" charset="0"/>
            </a:endParaRPr>
          </a:p>
        </p:txBody>
      </p:sp>
    </p:spTree>
    <p:extLst>
      <p:ext uri="{BB962C8B-B14F-4D97-AF65-F5344CB8AC3E}">
        <p14:creationId xmlns:p14="http://schemas.microsoft.com/office/powerpoint/2010/main" val="158093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5816977"/>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2. The </a:t>
            </a:r>
            <a:r>
              <a:rPr lang="en-US" sz="2000" b="1" u="sng" dirty="0">
                <a:effectLst>
                  <a:outerShdw blurRad="38100" dist="38100" dir="2700000" algn="tl">
                    <a:srgbClr val="000000">
                      <a:alpha val="43137"/>
                    </a:srgbClr>
                  </a:outerShdw>
                </a:effectLst>
              </a:rPr>
              <a:t>Normal Distribution</a:t>
            </a:r>
            <a:endParaRPr lang="en-US" sz="2000" b="1" u="sng" dirty="0" smtClean="0">
              <a:effectLst>
                <a:outerShdw blurRad="38100" dist="38100" dir="2700000" algn="tl">
                  <a:srgbClr val="000000">
                    <a:alpha val="43137"/>
                  </a:srgbClr>
                </a:outerShdw>
              </a:effectLst>
            </a:endParaRPr>
          </a:p>
          <a:p>
            <a:pPr algn="just"/>
            <a:endParaRPr lang="en-US" sz="1200" i="1" dirty="0"/>
          </a:p>
          <a:p>
            <a:pPr algn="just"/>
            <a:r>
              <a:rPr lang="en-US" sz="1600" dirty="0" smtClean="0"/>
              <a:t>Plot </a:t>
            </a:r>
            <a:r>
              <a:rPr lang="en-US" sz="1600" dirty="0"/>
              <a:t>the normal distribution and inspect areas we </a:t>
            </a:r>
            <a:r>
              <a:rPr lang="en-US" sz="1600" dirty="0" smtClean="0"/>
              <a:t>calculated:</a:t>
            </a:r>
          </a:p>
          <a:p>
            <a:pPr algn="just"/>
            <a:endParaRPr lang="en-US" sz="1600" dirty="0"/>
          </a:p>
          <a:p>
            <a:pPr algn="just"/>
            <a:r>
              <a:rPr lang="en-US" sz="1400" dirty="0"/>
              <a:t># Plot normal distribution areas*</a:t>
            </a:r>
          </a:p>
          <a:p>
            <a:pPr algn="just"/>
            <a:endParaRPr lang="en-US" sz="1400" dirty="0"/>
          </a:p>
          <a:p>
            <a:pPr algn="just"/>
            <a:r>
              <a:rPr lang="en-US" sz="1400" dirty="0" err="1"/>
              <a:t>plt.rcParams</a:t>
            </a:r>
            <a:r>
              <a:rPr lang="en-US" sz="1400" dirty="0"/>
              <a:t>["</a:t>
            </a:r>
            <a:r>
              <a:rPr lang="en-US" sz="1400" dirty="0" err="1"/>
              <a:t>figure.figsize</a:t>
            </a:r>
            <a:r>
              <a:rPr lang="en-US" sz="1400" dirty="0"/>
              <a:t>"] = (9,9)</a:t>
            </a:r>
          </a:p>
          <a:p>
            <a:pPr algn="just"/>
            <a:r>
              <a:rPr lang="en-US" sz="1400" dirty="0"/>
              <a:t>                                  </a:t>
            </a:r>
          </a:p>
          <a:p>
            <a:pPr algn="just"/>
            <a:r>
              <a:rPr lang="en-US" sz="1400" dirty="0" err="1"/>
              <a:t>plt.fill_between</a:t>
            </a:r>
            <a:r>
              <a:rPr lang="en-US" sz="1400" dirty="0"/>
              <a:t>(x=</a:t>
            </a:r>
            <a:r>
              <a:rPr lang="en-US" sz="1400" dirty="0" err="1"/>
              <a:t>np.arange</a:t>
            </a:r>
            <a:r>
              <a:rPr lang="en-US" sz="1400" dirty="0"/>
              <a:t>(-4,-1,0.01), </a:t>
            </a:r>
          </a:p>
          <a:p>
            <a:pPr algn="just"/>
            <a:r>
              <a:rPr lang="en-US" sz="1400" dirty="0"/>
              <a:t>                 y1= stats.norm.pdf(</a:t>
            </a:r>
            <a:r>
              <a:rPr lang="en-US" sz="1400" dirty="0" err="1"/>
              <a:t>np.arange</a:t>
            </a:r>
            <a:r>
              <a:rPr lang="en-US" sz="1400" dirty="0"/>
              <a:t>(-4,-1,0.01)) ,</a:t>
            </a:r>
          </a:p>
          <a:p>
            <a:pPr algn="just"/>
            <a:r>
              <a:rPr lang="en-US" sz="1400" dirty="0"/>
              <a:t>                 </a:t>
            </a:r>
            <a:r>
              <a:rPr lang="en-US" sz="1400" dirty="0" err="1"/>
              <a:t>facecolor</a:t>
            </a:r>
            <a:r>
              <a:rPr lang="en-US" sz="1400" dirty="0"/>
              <a:t>='red',</a:t>
            </a:r>
          </a:p>
          <a:p>
            <a:pPr algn="just"/>
            <a:r>
              <a:rPr lang="en-US" sz="1400" dirty="0"/>
              <a:t>                 alpha=0.35)</a:t>
            </a:r>
          </a:p>
          <a:p>
            <a:pPr algn="just"/>
            <a:endParaRPr lang="en-US" sz="1400" dirty="0"/>
          </a:p>
          <a:p>
            <a:pPr algn="just"/>
            <a:r>
              <a:rPr lang="en-US" sz="1400" dirty="0" err="1"/>
              <a:t>plt.fill_between</a:t>
            </a:r>
            <a:r>
              <a:rPr lang="en-US" sz="1400" dirty="0"/>
              <a:t>(x=</a:t>
            </a:r>
            <a:r>
              <a:rPr lang="en-US" sz="1400" dirty="0" err="1"/>
              <a:t>np.arange</a:t>
            </a:r>
            <a:r>
              <a:rPr lang="en-US" sz="1400" dirty="0"/>
              <a:t>(1,4,0.01), </a:t>
            </a:r>
          </a:p>
          <a:p>
            <a:pPr algn="just"/>
            <a:r>
              <a:rPr lang="en-US" sz="1400" dirty="0"/>
              <a:t>                 y1= stats.norm.pdf(</a:t>
            </a:r>
            <a:r>
              <a:rPr lang="en-US" sz="1400" dirty="0" err="1"/>
              <a:t>np.arange</a:t>
            </a:r>
            <a:r>
              <a:rPr lang="en-US" sz="1400" dirty="0"/>
              <a:t>(1,4,0.01)) ,</a:t>
            </a:r>
          </a:p>
          <a:p>
            <a:pPr algn="just"/>
            <a:r>
              <a:rPr lang="en-US" sz="1400" dirty="0"/>
              <a:t>                 </a:t>
            </a:r>
            <a:r>
              <a:rPr lang="en-US" sz="1400" dirty="0" err="1"/>
              <a:t>facecolor</a:t>
            </a:r>
            <a:r>
              <a:rPr lang="en-US" sz="1400" dirty="0"/>
              <a:t>='red',</a:t>
            </a:r>
          </a:p>
          <a:p>
            <a:pPr algn="just"/>
            <a:r>
              <a:rPr lang="en-US" sz="1400" dirty="0"/>
              <a:t>                 alpha=0.35)</a:t>
            </a:r>
          </a:p>
          <a:p>
            <a:pPr algn="just"/>
            <a:endParaRPr lang="en-US" sz="1400" dirty="0"/>
          </a:p>
          <a:p>
            <a:pPr algn="just"/>
            <a:r>
              <a:rPr lang="en-US" sz="1400" dirty="0" err="1"/>
              <a:t>plt.fill_between</a:t>
            </a:r>
            <a:r>
              <a:rPr lang="en-US" sz="1400" dirty="0"/>
              <a:t>(x=</a:t>
            </a:r>
            <a:r>
              <a:rPr lang="en-US" sz="1400" dirty="0" err="1"/>
              <a:t>np.arange</a:t>
            </a:r>
            <a:r>
              <a:rPr lang="en-US" sz="1400" dirty="0"/>
              <a:t>(-1,1,0.01), </a:t>
            </a:r>
          </a:p>
          <a:p>
            <a:pPr algn="just"/>
            <a:r>
              <a:rPr lang="en-US" sz="1400" dirty="0"/>
              <a:t>                 y1= stats.norm.pdf(</a:t>
            </a:r>
            <a:r>
              <a:rPr lang="en-US" sz="1400" dirty="0" err="1"/>
              <a:t>np.arange</a:t>
            </a:r>
            <a:r>
              <a:rPr lang="en-US" sz="1400" dirty="0"/>
              <a:t>(-1,1,0.01)) ,</a:t>
            </a:r>
          </a:p>
          <a:p>
            <a:pPr algn="just"/>
            <a:r>
              <a:rPr lang="en-US" sz="1400" dirty="0"/>
              <a:t>                 </a:t>
            </a:r>
            <a:r>
              <a:rPr lang="en-US" sz="1400" dirty="0" err="1"/>
              <a:t>facecolor</a:t>
            </a:r>
            <a:r>
              <a:rPr lang="en-US" sz="1400" dirty="0"/>
              <a:t>='blue',</a:t>
            </a:r>
          </a:p>
          <a:p>
            <a:pPr algn="just"/>
            <a:r>
              <a:rPr lang="en-US" sz="1400" dirty="0"/>
              <a:t>                 alpha=0.35)</a:t>
            </a:r>
          </a:p>
          <a:p>
            <a:pPr algn="just"/>
            <a:endParaRPr lang="en-US" sz="1400" dirty="0"/>
          </a:p>
          <a:p>
            <a:pPr algn="just"/>
            <a:r>
              <a:rPr lang="en-US" sz="1400" dirty="0" err="1"/>
              <a:t>plt.text</a:t>
            </a:r>
            <a:r>
              <a:rPr lang="en-US" sz="1400" dirty="0"/>
              <a:t>(x=-1.8, y=0.03, s= round(prob_under_minus1,3))</a:t>
            </a:r>
          </a:p>
          <a:p>
            <a:pPr algn="just"/>
            <a:r>
              <a:rPr lang="en-US" sz="1400" dirty="0" err="1"/>
              <a:t>plt.text</a:t>
            </a:r>
            <a:r>
              <a:rPr lang="en-US" sz="1400" dirty="0"/>
              <a:t>(x=-0.2, y=0.1, s= round(between_prob,3))</a:t>
            </a:r>
          </a:p>
          <a:p>
            <a:pPr algn="just"/>
            <a:r>
              <a:rPr lang="en-US" sz="1400" dirty="0" err="1"/>
              <a:t>plt.text</a:t>
            </a:r>
            <a:r>
              <a:rPr lang="en-US" sz="1400" dirty="0"/>
              <a:t>(x=1.4, y=0.03, s= round(prob_over_1,3))</a:t>
            </a:r>
          </a:p>
        </p:txBody>
      </p:sp>
      <p:pic>
        <p:nvPicPr>
          <p:cNvPr id="2" name="Imagen 1"/>
          <p:cNvPicPr>
            <a:picLocks noChangeAspect="1"/>
          </p:cNvPicPr>
          <p:nvPr/>
        </p:nvPicPr>
        <p:blipFill rotWithShape="1">
          <a:blip r:embed="rId4"/>
          <a:srcRect l="25631" t="31797" r="44884" b="20087"/>
          <a:stretch/>
        </p:blipFill>
        <p:spPr>
          <a:xfrm>
            <a:off x="5113539" y="1722258"/>
            <a:ext cx="3927061" cy="3604781"/>
          </a:xfrm>
          <a:prstGeom prst="rect">
            <a:avLst/>
          </a:prstGeom>
        </p:spPr>
      </p:pic>
      <p:sp>
        <p:nvSpPr>
          <p:cNvPr id="8" name="CuadroTexto 7"/>
          <p:cNvSpPr txBox="1"/>
          <p:nvPr/>
        </p:nvSpPr>
        <p:spPr>
          <a:xfrm>
            <a:off x="5281472" y="5349895"/>
            <a:ext cx="4087601" cy="1261884"/>
          </a:xfrm>
          <a:prstGeom prst="rect">
            <a:avLst/>
          </a:prstGeom>
          <a:noFill/>
        </p:spPr>
        <p:txBody>
          <a:bodyPr wrap="square" rtlCol="0">
            <a:spAutoFit/>
          </a:bodyPr>
          <a:lstStyle/>
          <a:p>
            <a:pPr algn="just"/>
            <a:endParaRPr lang="en-US" sz="1200" i="1" dirty="0"/>
          </a:p>
          <a:p>
            <a:pPr algn="just"/>
            <a:r>
              <a:rPr lang="en-US" sz="1600" dirty="0" smtClean="0"/>
              <a:t>The </a:t>
            </a:r>
            <a:r>
              <a:rPr lang="en-US" sz="1600" dirty="0"/>
              <a:t>plot </a:t>
            </a:r>
            <a:r>
              <a:rPr lang="en-US" sz="1600" dirty="0" smtClean="0"/>
              <a:t>shows </a:t>
            </a:r>
            <a:r>
              <a:rPr lang="en-US" sz="1600" dirty="0"/>
              <a:t>the bell shape of the normal distribution, the area below and above one standard deviation and the area within 1 standard deviation of the mean. </a:t>
            </a:r>
          </a:p>
        </p:txBody>
      </p:sp>
    </p:spTree>
    <p:extLst>
      <p:ext uri="{BB962C8B-B14F-4D97-AF65-F5344CB8AC3E}">
        <p14:creationId xmlns:p14="http://schemas.microsoft.com/office/powerpoint/2010/main" val="34789503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5262979"/>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2. The </a:t>
            </a:r>
            <a:r>
              <a:rPr lang="en-US" sz="2000" b="1" u="sng" dirty="0">
                <a:effectLst>
                  <a:outerShdw blurRad="38100" dist="38100" dir="2700000" algn="tl">
                    <a:srgbClr val="000000">
                      <a:alpha val="43137"/>
                    </a:srgbClr>
                  </a:outerShdw>
                </a:effectLst>
              </a:rPr>
              <a:t>Normal Distribution</a:t>
            </a:r>
            <a:endParaRPr lang="en-US" sz="2000" b="1" u="sng" dirty="0" smtClean="0">
              <a:effectLst>
                <a:outerShdw blurRad="38100" dist="38100" dir="2700000" algn="tl">
                  <a:srgbClr val="000000">
                    <a:alpha val="43137"/>
                  </a:srgbClr>
                </a:outerShdw>
              </a:effectLst>
            </a:endParaRPr>
          </a:p>
          <a:p>
            <a:pPr algn="just"/>
            <a:endParaRPr lang="en-US" sz="1200" i="1" dirty="0"/>
          </a:p>
          <a:p>
            <a:pPr algn="just"/>
            <a:r>
              <a:rPr lang="en-US" sz="1600" dirty="0" smtClean="0"/>
              <a:t>Finding </a:t>
            </a:r>
            <a:r>
              <a:rPr lang="en-US" sz="1600" dirty="0"/>
              <a:t>quantiles of the normal distribution is a common task when performing statistical tests. You can check normal distribution quantiles with </a:t>
            </a:r>
            <a:r>
              <a:rPr lang="en-US" sz="1600" i="1" dirty="0" err="1"/>
              <a:t>stats.norm.ppf</a:t>
            </a:r>
            <a:r>
              <a:rPr lang="en-US" sz="1600" i="1" dirty="0" smtClean="0"/>
              <a:t>()</a:t>
            </a:r>
            <a:r>
              <a:rPr lang="en-US" sz="1600" dirty="0" smtClean="0"/>
              <a:t>:</a:t>
            </a:r>
          </a:p>
          <a:p>
            <a:pPr algn="just"/>
            <a:endParaRPr lang="en-US" sz="1600" dirty="0"/>
          </a:p>
          <a:p>
            <a:pPr algn="just"/>
            <a:r>
              <a:rPr lang="en-US" sz="1600" i="1" dirty="0"/>
              <a:t>print( </a:t>
            </a:r>
            <a:r>
              <a:rPr lang="en-US" sz="1600" i="1" dirty="0" err="1"/>
              <a:t>stats.norm.ppf</a:t>
            </a:r>
            <a:r>
              <a:rPr lang="en-US" sz="1600" i="1" dirty="0"/>
              <a:t>(q=0.025) ) # Find the quantile for the 2.5% cutoff</a:t>
            </a:r>
          </a:p>
          <a:p>
            <a:pPr algn="just"/>
            <a:endParaRPr lang="en-US" sz="1600" i="1" dirty="0"/>
          </a:p>
          <a:p>
            <a:pPr algn="just"/>
            <a:r>
              <a:rPr lang="en-US" sz="1600" i="1" dirty="0"/>
              <a:t>print( </a:t>
            </a:r>
            <a:r>
              <a:rPr lang="en-US" sz="1600" i="1" dirty="0" err="1"/>
              <a:t>stats.norm.ppf</a:t>
            </a:r>
            <a:r>
              <a:rPr lang="en-US" sz="1600" i="1" dirty="0"/>
              <a:t>(q=0.975) ) # Find the quantile for the 97.5% </a:t>
            </a:r>
            <a:r>
              <a:rPr lang="en-US" sz="1600" i="1" dirty="0" smtClean="0"/>
              <a:t>cutoff</a:t>
            </a:r>
          </a:p>
          <a:p>
            <a:pPr algn="just"/>
            <a:endParaRPr lang="en-US" sz="1600" i="1" dirty="0"/>
          </a:p>
          <a:p>
            <a:pPr algn="just"/>
            <a:endParaRPr lang="en-US" sz="1600" i="1" dirty="0" smtClean="0"/>
          </a:p>
          <a:p>
            <a:pPr algn="just"/>
            <a:endParaRPr lang="en-US" sz="1600" i="1" dirty="0" smtClean="0"/>
          </a:p>
          <a:p>
            <a:pPr algn="just"/>
            <a:endParaRPr lang="en-US" sz="1600" i="1" dirty="0"/>
          </a:p>
          <a:p>
            <a:r>
              <a:rPr lang="en-US" sz="1600" dirty="0"/>
              <a:t>The quantile output above confirms that roughly 5% of the data lies more than 2 standard deviations from the mean</a:t>
            </a:r>
            <a:r>
              <a:rPr lang="en-US" sz="1600" dirty="0" smtClean="0"/>
              <a:t>.</a:t>
            </a:r>
          </a:p>
          <a:p>
            <a:endParaRPr lang="en-US" sz="1600" dirty="0"/>
          </a:p>
          <a:p>
            <a:r>
              <a:rPr lang="en-US" sz="1600" dirty="0"/>
              <a:t>We use a range between two quantiles, usually the 2.5 centile and the 97.5 centile, which is called the normal range, 95% reference range, or 95% reference interval. </a:t>
            </a:r>
            <a:endParaRPr lang="en-US" sz="1600" dirty="0" smtClean="0"/>
          </a:p>
          <a:p>
            <a:endParaRPr lang="en-US" sz="1600" dirty="0"/>
          </a:p>
          <a:p>
            <a:r>
              <a:rPr lang="en-US" sz="1600" dirty="0" smtClean="0"/>
              <a:t>This </a:t>
            </a:r>
            <a:r>
              <a:rPr lang="en-US" sz="1600" dirty="0"/>
              <a:t>leaves 5% of </a:t>
            </a:r>
            <a:r>
              <a:rPr lang="en-US" sz="1600" dirty="0" err="1"/>
              <a:t>normals</a:t>
            </a:r>
            <a:r>
              <a:rPr lang="en-US" sz="1600" dirty="0"/>
              <a:t> outside the `normal range</a:t>
            </a:r>
            <a:r>
              <a:rPr lang="en-US" sz="1600" dirty="0" smtClean="0"/>
              <a:t>'.</a:t>
            </a:r>
          </a:p>
          <a:p>
            <a:endParaRPr lang="en-US" sz="1600" dirty="0"/>
          </a:p>
          <a:p>
            <a:r>
              <a:rPr lang="en-US" sz="1600" dirty="0"/>
              <a:t>*Note: a mean of 0 and standard deviation of 1 are default values for the normal distribution.</a:t>
            </a:r>
          </a:p>
          <a:p>
            <a:pPr algn="just"/>
            <a:endParaRPr lang="en-US" sz="1600" i="1" dirty="0"/>
          </a:p>
        </p:txBody>
      </p:sp>
      <p:pic>
        <p:nvPicPr>
          <p:cNvPr id="3" name="Imagen 2"/>
          <p:cNvPicPr>
            <a:picLocks noChangeAspect="1"/>
          </p:cNvPicPr>
          <p:nvPr/>
        </p:nvPicPr>
        <p:blipFill rotWithShape="1">
          <a:blip r:embed="rId4"/>
          <a:srcRect l="25183" t="57288" r="66661" b="38888"/>
          <a:stretch/>
        </p:blipFill>
        <p:spPr>
          <a:xfrm>
            <a:off x="2831976" y="3293614"/>
            <a:ext cx="2053329" cy="541539"/>
          </a:xfrm>
          <a:prstGeom prst="rect">
            <a:avLst/>
          </a:prstGeom>
        </p:spPr>
      </p:pic>
    </p:spTree>
    <p:extLst>
      <p:ext uri="{BB962C8B-B14F-4D97-AF65-F5344CB8AC3E}">
        <p14:creationId xmlns:p14="http://schemas.microsoft.com/office/powerpoint/2010/main" val="3907304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2308324"/>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3</a:t>
            </a:r>
            <a:r>
              <a:rPr lang="en-US" sz="2000" b="1" u="sng" dirty="0" smtClean="0">
                <a:effectLst>
                  <a:outerShdw blurRad="38100" dist="38100" dir="2700000" algn="tl">
                    <a:srgbClr val="000000">
                      <a:alpha val="43137"/>
                    </a:srgbClr>
                  </a:outerShdw>
                </a:effectLst>
              </a:rPr>
              <a:t>. The Binomial Distribution</a:t>
            </a:r>
          </a:p>
          <a:p>
            <a:pPr algn="just"/>
            <a:endParaRPr lang="en-US" sz="1200" i="1" dirty="0"/>
          </a:p>
          <a:p>
            <a:pPr algn="just"/>
            <a:r>
              <a:rPr lang="en-US" sz="1600" dirty="0" err="1"/>
              <a:t>fair_coin_flips</a:t>
            </a:r>
            <a:r>
              <a:rPr lang="en-US" sz="1600" dirty="0"/>
              <a:t> = </a:t>
            </a:r>
            <a:r>
              <a:rPr lang="en-US" sz="1600" dirty="0" err="1"/>
              <a:t>stats.binom.rvs</a:t>
            </a:r>
            <a:r>
              <a:rPr lang="en-US" sz="1600" dirty="0"/>
              <a:t>(n=10,        # Number of flips per trial</a:t>
            </a:r>
          </a:p>
          <a:p>
            <a:pPr algn="just"/>
            <a:r>
              <a:rPr lang="en-US" sz="1600" dirty="0"/>
              <a:t>                                  p=0.5,       # Success probability</a:t>
            </a:r>
          </a:p>
          <a:p>
            <a:pPr algn="just"/>
            <a:r>
              <a:rPr lang="en-US" sz="1600" dirty="0"/>
              <a:t>                                  size=10000)  # Number of trials</a:t>
            </a:r>
          </a:p>
          <a:p>
            <a:pPr algn="just"/>
            <a:endParaRPr lang="en-US" sz="1600" dirty="0"/>
          </a:p>
          <a:p>
            <a:pPr algn="just"/>
            <a:r>
              <a:rPr lang="en-US" sz="1600" dirty="0"/>
              <a:t>print( </a:t>
            </a:r>
            <a:r>
              <a:rPr lang="en-US" sz="1600" dirty="0" err="1"/>
              <a:t>pd.crosstab</a:t>
            </a:r>
            <a:r>
              <a:rPr lang="en-US" sz="1600" dirty="0"/>
              <a:t>(index="counts", columns= </a:t>
            </a:r>
            <a:r>
              <a:rPr lang="en-US" sz="1600" dirty="0" err="1"/>
              <a:t>fair_coin_flips</a:t>
            </a:r>
            <a:r>
              <a:rPr lang="en-US" sz="1600" dirty="0"/>
              <a:t>))</a:t>
            </a:r>
          </a:p>
          <a:p>
            <a:pPr algn="just"/>
            <a:endParaRPr lang="en-US" sz="1600" dirty="0"/>
          </a:p>
          <a:p>
            <a:pPr algn="just"/>
            <a:r>
              <a:rPr lang="en-US" sz="1600" dirty="0" err="1"/>
              <a:t>pd.DataFrame</a:t>
            </a:r>
            <a:r>
              <a:rPr lang="en-US" sz="1600" dirty="0"/>
              <a:t>(</a:t>
            </a:r>
            <a:r>
              <a:rPr lang="en-US" sz="1600" dirty="0" err="1"/>
              <a:t>fair_coin_flips</a:t>
            </a:r>
            <a:r>
              <a:rPr lang="en-US" sz="1600" dirty="0"/>
              <a:t>).</a:t>
            </a:r>
            <a:r>
              <a:rPr lang="en-US" sz="1600" dirty="0" err="1"/>
              <a:t>hist</a:t>
            </a:r>
            <a:r>
              <a:rPr lang="en-US" sz="1600" dirty="0"/>
              <a:t>(range=(-0.5,10.5), bins=11)</a:t>
            </a:r>
            <a:endParaRPr lang="en-US" sz="1600" i="1" dirty="0"/>
          </a:p>
        </p:txBody>
      </p:sp>
      <p:pic>
        <p:nvPicPr>
          <p:cNvPr id="2" name="Imagen 1"/>
          <p:cNvPicPr>
            <a:picLocks noChangeAspect="1"/>
          </p:cNvPicPr>
          <p:nvPr/>
        </p:nvPicPr>
        <p:blipFill rotWithShape="1">
          <a:blip r:embed="rId4"/>
          <a:srcRect l="22224" t="37852" r="35654" b="28212"/>
          <a:stretch/>
        </p:blipFill>
        <p:spPr>
          <a:xfrm>
            <a:off x="3515557" y="3697549"/>
            <a:ext cx="5866977" cy="2658863"/>
          </a:xfrm>
          <a:prstGeom prst="rect">
            <a:avLst/>
          </a:prstGeom>
        </p:spPr>
      </p:pic>
    </p:spTree>
    <p:extLst>
      <p:ext uri="{BB962C8B-B14F-4D97-AF65-F5344CB8AC3E}">
        <p14:creationId xmlns:p14="http://schemas.microsoft.com/office/powerpoint/2010/main" val="666499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4278094"/>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3</a:t>
            </a:r>
            <a:r>
              <a:rPr lang="en-US" sz="2000" b="1" u="sng" dirty="0" smtClean="0">
                <a:effectLst>
                  <a:outerShdw blurRad="38100" dist="38100" dir="2700000" algn="tl">
                    <a:srgbClr val="000000">
                      <a:alpha val="43137"/>
                    </a:srgbClr>
                  </a:outerShdw>
                </a:effectLst>
              </a:rPr>
              <a:t>. The Binomial Distribution</a:t>
            </a:r>
          </a:p>
          <a:p>
            <a:pPr algn="just"/>
            <a:endParaRPr lang="en-US" sz="1200" i="1" dirty="0"/>
          </a:p>
          <a:p>
            <a:pPr algn="just"/>
            <a:r>
              <a:rPr lang="en-US" sz="1600" dirty="0"/>
              <a:t>Note that since the binomial distribution is discrete, it only takes on integer values so we can summarize binomial data with a frequency table and its distribution with a histogram. </a:t>
            </a:r>
            <a:endParaRPr lang="en-US" sz="1600" dirty="0" smtClean="0"/>
          </a:p>
          <a:p>
            <a:pPr algn="just"/>
            <a:r>
              <a:rPr lang="en-US" sz="1600" dirty="0" smtClean="0"/>
              <a:t>The </a:t>
            </a:r>
            <a:r>
              <a:rPr lang="en-US" sz="1600" dirty="0"/>
              <a:t>histogram shows us that a binomial distribution with a 50% probability of success is roughly symmetric, with the most likely outcomes lying at the center. This is reminiscent of the normal distribution, but if we alter the success probability, the distribution won't be symmetric</a:t>
            </a:r>
            <a:r>
              <a:rPr lang="en-US" sz="1600" dirty="0" smtClean="0"/>
              <a:t>:</a:t>
            </a:r>
          </a:p>
          <a:p>
            <a:pPr algn="just"/>
            <a:endParaRPr lang="en-US" sz="1600" i="1" dirty="0"/>
          </a:p>
          <a:p>
            <a:pPr algn="just"/>
            <a:r>
              <a:rPr lang="en-US" sz="1600" i="1" dirty="0" err="1"/>
              <a:t>biased_coin_flips</a:t>
            </a:r>
            <a:r>
              <a:rPr lang="en-US" sz="1600" i="1" dirty="0"/>
              <a:t> = </a:t>
            </a:r>
            <a:r>
              <a:rPr lang="en-US" sz="1600" i="1" dirty="0" err="1"/>
              <a:t>stats.binom.rvs</a:t>
            </a:r>
            <a:r>
              <a:rPr lang="en-US" sz="1600" i="1" dirty="0"/>
              <a:t>(n=10,      # Number of flips per trial</a:t>
            </a:r>
          </a:p>
          <a:p>
            <a:pPr algn="just"/>
            <a:r>
              <a:rPr lang="en-US" sz="1600" i="1" dirty="0"/>
              <a:t>                                  p=0.8,       # Success probability</a:t>
            </a:r>
          </a:p>
          <a:p>
            <a:pPr algn="just"/>
            <a:r>
              <a:rPr lang="en-US" sz="1600" i="1" dirty="0"/>
              <a:t>                                  size=10000)  # Number of trials</a:t>
            </a:r>
          </a:p>
          <a:p>
            <a:pPr algn="just"/>
            <a:endParaRPr lang="en-US" sz="1600" i="1" dirty="0"/>
          </a:p>
          <a:p>
            <a:pPr algn="just"/>
            <a:r>
              <a:rPr lang="en-US" sz="1600" i="1" dirty="0"/>
              <a:t># Print table of counts</a:t>
            </a:r>
          </a:p>
          <a:p>
            <a:pPr algn="just"/>
            <a:r>
              <a:rPr lang="en-US" sz="1600" i="1" dirty="0"/>
              <a:t>print( </a:t>
            </a:r>
            <a:r>
              <a:rPr lang="en-US" sz="1600" i="1" dirty="0" err="1"/>
              <a:t>pd.crosstab</a:t>
            </a:r>
            <a:r>
              <a:rPr lang="en-US" sz="1600" i="1" dirty="0"/>
              <a:t>(index="counts", columns= </a:t>
            </a:r>
            <a:r>
              <a:rPr lang="en-US" sz="1600" i="1" dirty="0" err="1"/>
              <a:t>biased_coin_flips</a:t>
            </a:r>
            <a:r>
              <a:rPr lang="en-US" sz="1600" i="1" dirty="0"/>
              <a:t>))</a:t>
            </a:r>
          </a:p>
          <a:p>
            <a:pPr algn="just"/>
            <a:endParaRPr lang="en-US" sz="1600" i="1" dirty="0"/>
          </a:p>
          <a:p>
            <a:pPr algn="just"/>
            <a:r>
              <a:rPr lang="en-US" sz="1600" i="1" dirty="0"/>
              <a:t># Plot histogram</a:t>
            </a:r>
          </a:p>
          <a:p>
            <a:pPr algn="just"/>
            <a:r>
              <a:rPr lang="en-US" sz="1600" i="1" dirty="0" err="1"/>
              <a:t>pd.DataFrame</a:t>
            </a:r>
            <a:r>
              <a:rPr lang="en-US" sz="1600" i="1" dirty="0"/>
              <a:t>(</a:t>
            </a:r>
            <a:r>
              <a:rPr lang="en-US" sz="1600" i="1" dirty="0" err="1"/>
              <a:t>biased_coin_flips</a:t>
            </a:r>
            <a:r>
              <a:rPr lang="en-US" sz="1600" i="1" dirty="0"/>
              <a:t>).</a:t>
            </a:r>
            <a:r>
              <a:rPr lang="en-US" sz="1600" i="1" dirty="0" err="1"/>
              <a:t>hist</a:t>
            </a:r>
            <a:r>
              <a:rPr lang="en-US" sz="1600" i="1" dirty="0"/>
              <a:t>(range=(-0.5,10.5), bins=11)</a:t>
            </a:r>
          </a:p>
        </p:txBody>
      </p:sp>
      <p:pic>
        <p:nvPicPr>
          <p:cNvPr id="3" name="Imagen 2"/>
          <p:cNvPicPr>
            <a:picLocks noChangeAspect="1"/>
          </p:cNvPicPr>
          <p:nvPr/>
        </p:nvPicPr>
        <p:blipFill rotWithShape="1">
          <a:blip r:embed="rId4"/>
          <a:srcRect l="25362" t="38774" r="51516" b="55136"/>
          <a:stretch/>
        </p:blipFill>
        <p:spPr>
          <a:xfrm>
            <a:off x="6329777" y="3231472"/>
            <a:ext cx="3342810" cy="479394"/>
          </a:xfrm>
          <a:prstGeom prst="rect">
            <a:avLst/>
          </a:prstGeom>
        </p:spPr>
      </p:pic>
      <p:pic>
        <p:nvPicPr>
          <p:cNvPr id="8" name="Imagen 7"/>
          <p:cNvPicPr>
            <a:picLocks noChangeAspect="1"/>
          </p:cNvPicPr>
          <p:nvPr/>
        </p:nvPicPr>
        <p:blipFill rotWithShape="1">
          <a:blip r:embed="rId5"/>
          <a:srcRect l="21777" t="30205" r="35833" b="41914"/>
          <a:stretch/>
        </p:blipFill>
        <p:spPr>
          <a:xfrm>
            <a:off x="5619566" y="4842470"/>
            <a:ext cx="4199138" cy="1553592"/>
          </a:xfrm>
          <a:prstGeom prst="rect">
            <a:avLst/>
          </a:prstGeom>
        </p:spPr>
      </p:pic>
    </p:spTree>
    <p:extLst>
      <p:ext uri="{BB962C8B-B14F-4D97-AF65-F5344CB8AC3E}">
        <p14:creationId xmlns:p14="http://schemas.microsoft.com/office/powerpoint/2010/main" val="3888269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5755422"/>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3</a:t>
            </a:r>
            <a:r>
              <a:rPr lang="en-US" sz="2000" b="1" u="sng" dirty="0" smtClean="0">
                <a:effectLst>
                  <a:outerShdw blurRad="38100" dist="38100" dir="2700000" algn="tl">
                    <a:srgbClr val="000000">
                      <a:alpha val="43137"/>
                    </a:srgbClr>
                  </a:outerShdw>
                </a:effectLst>
              </a:rPr>
              <a:t>. The Binomial Distribution</a:t>
            </a:r>
          </a:p>
          <a:p>
            <a:pPr algn="just"/>
            <a:endParaRPr lang="en-US" sz="1200" i="1" dirty="0"/>
          </a:p>
          <a:p>
            <a:pPr algn="just"/>
            <a:r>
              <a:rPr lang="en-US" sz="1600" dirty="0"/>
              <a:t>The </a:t>
            </a:r>
            <a:r>
              <a:rPr lang="en-US" sz="1600" dirty="0" err="1"/>
              <a:t>cdf</a:t>
            </a:r>
            <a:r>
              <a:rPr lang="en-US" sz="1600" dirty="0"/>
              <a:t>() function lets us check the probability of achieving a number of successes within a certain range</a:t>
            </a:r>
            <a:r>
              <a:rPr lang="en-US" sz="1600" dirty="0" smtClean="0"/>
              <a:t>:</a:t>
            </a:r>
          </a:p>
          <a:p>
            <a:pPr algn="just"/>
            <a:endParaRPr lang="en-US" sz="1600" i="1" dirty="0"/>
          </a:p>
          <a:p>
            <a:pPr algn="just"/>
            <a:r>
              <a:rPr lang="en-US" sz="1600" i="1" dirty="0" err="1"/>
              <a:t>stats.binom.cdf</a:t>
            </a:r>
            <a:r>
              <a:rPr lang="en-US" sz="1600" i="1" dirty="0"/>
              <a:t>(k=5,        # Probability of k = 5 successes or less</a:t>
            </a:r>
          </a:p>
          <a:p>
            <a:pPr algn="just"/>
            <a:r>
              <a:rPr lang="en-US" sz="1600" i="1" dirty="0"/>
              <a:t>                n=10,       # With 10 flips</a:t>
            </a:r>
          </a:p>
          <a:p>
            <a:pPr algn="just"/>
            <a:r>
              <a:rPr lang="en-US" sz="1600" i="1" dirty="0"/>
              <a:t>                p=0.8)      # And success probability </a:t>
            </a:r>
            <a:r>
              <a:rPr lang="en-US" sz="1600" i="1" dirty="0" smtClean="0"/>
              <a:t>0.8</a:t>
            </a:r>
          </a:p>
          <a:p>
            <a:pPr algn="just"/>
            <a:endParaRPr lang="en-US" sz="1600" i="1" dirty="0"/>
          </a:p>
          <a:p>
            <a:pPr algn="just"/>
            <a:r>
              <a:rPr lang="en-US" sz="1600" i="1" dirty="0"/>
              <a:t>1 - </a:t>
            </a:r>
            <a:r>
              <a:rPr lang="en-US" sz="1600" i="1" dirty="0" err="1"/>
              <a:t>stats.binom.cdf</a:t>
            </a:r>
            <a:r>
              <a:rPr lang="en-US" sz="1600" i="1" dirty="0"/>
              <a:t>(k=8,        # Probability of k = 9 successes or more</a:t>
            </a:r>
          </a:p>
          <a:p>
            <a:pPr algn="just"/>
            <a:r>
              <a:rPr lang="en-US" sz="1600" i="1" dirty="0"/>
              <a:t>                    n=10,       # With 10 flips</a:t>
            </a:r>
          </a:p>
          <a:p>
            <a:pPr algn="just"/>
            <a:r>
              <a:rPr lang="en-US" sz="1600" i="1" dirty="0"/>
              <a:t>                    p=0.8)      # And success probability </a:t>
            </a:r>
            <a:r>
              <a:rPr lang="en-US" sz="1600" i="1" dirty="0" smtClean="0"/>
              <a:t>0.8</a:t>
            </a:r>
          </a:p>
          <a:p>
            <a:pPr algn="just"/>
            <a:endParaRPr lang="en-US" sz="1600" i="1" dirty="0"/>
          </a:p>
          <a:p>
            <a:pPr algn="just"/>
            <a:r>
              <a:rPr lang="en-US" sz="1600" dirty="0"/>
              <a:t>For continuous probability density functions, you use pdf() to check the probability density at a given x value. For discrete distributions like the binomial, use </a:t>
            </a:r>
            <a:r>
              <a:rPr lang="en-US" sz="1600" dirty="0" err="1"/>
              <a:t>stats.distribution.pmf</a:t>
            </a:r>
            <a:r>
              <a:rPr lang="en-US" sz="1600" dirty="0"/>
              <a:t>() (probability mass function) to check the mass (proportion of observations) at given number of successes k</a:t>
            </a:r>
            <a:r>
              <a:rPr lang="en-US" sz="1600" dirty="0" smtClean="0"/>
              <a:t>:</a:t>
            </a:r>
          </a:p>
          <a:p>
            <a:pPr algn="just"/>
            <a:endParaRPr lang="en-US" sz="1600" i="1" dirty="0"/>
          </a:p>
          <a:p>
            <a:pPr algn="just"/>
            <a:r>
              <a:rPr lang="en-US" sz="1600" i="1" dirty="0" err="1"/>
              <a:t>stats.binom.pmf</a:t>
            </a:r>
            <a:r>
              <a:rPr lang="en-US" sz="1600" i="1" dirty="0"/>
              <a:t>(k=5,        # Probability of k = 5 successes</a:t>
            </a:r>
          </a:p>
          <a:p>
            <a:pPr algn="just"/>
            <a:r>
              <a:rPr lang="en-US" sz="1600" i="1" dirty="0"/>
              <a:t>                n=10,       # With 10 flips</a:t>
            </a:r>
          </a:p>
          <a:p>
            <a:pPr algn="just"/>
            <a:r>
              <a:rPr lang="en-US" sz="1600" i="1" dirty="0"/>
              <a:t>                p=0.5)      # And success probability </a:t>
            </a:r>
            <a:r>
              <a:rPr lang="en-US" sz="1600" i="1" dirty="0" smtClean="0"/>
              <a:t>0.5</a:t>
            </a:r>
          </a:p>
          <a:p>
            <a:pPr algn="just"/>
            <a:endParaRPr lang="en-US" sz="1600" i="1" dirty="0"/>
          </a:p>
          <a:p>
            <a:pPr algn="just"/>
            <a:r>
              <a:rPr lang="en-US" sz="1600" i="1" dirty="0" err="1"/>
              <a:t>stats.binom.pmf</a:t>
            </a:r>
            <a:r>
              <a:rPr lang="en-US" sz="1600" i="1" dirty="0"/>
              <a:t>(k=8,        # Probability of k = 8 successes</a:t>
            </a:r>
          </a:p>
          <a:p>
            <a:pPr algn="just"/>
            <a:r>
              <a:rPr lang="en-US" sz="1600" i="1" dirty="0"/>
              <a:t>                n=10,       # With 10 flips</a:t>
            </a:r>
          </a:p>
          <a:p>
            <a:pPr algn="just"/>
            <a:r>
              <a:rPr lang="en-US" sz="1600" i="1" dirty="0"/>
              <a:t>                p=0.8)      # And success probability 0.8</a:t>
            </a:r>
          </a:p>
        </p:txBody>
      </p:sp>
      <p:pic>
        <p:nvPicPr>
          <p:cNvPr id="2" name="Imagen 1"/>
          <p:cNvPicPr>
            <a:picLocks noChangeAspect="1"/>
          </p:cNvPicPr>
          <p:nvPr/>
        </p:nvPicPr>
        <p:blipFill rotWithShape="1">
          <a:blip r:embed="rId4"/>
          <a:srcRect l="21508" t="46455" r="64332" b="50932"/>
          <a:stretch/>
        </p:blipFill>
        <p:spPr>
          <a:xfrm>
            <a:off x="5456424" y="2396885"/>
            <a:ext cx="3251141" cy="337523"/>
          </a:xfrm>
          <a:prstGeom prst="rect">
            <a:avLst/>
          </a:prstGeom>
        </p:spPr>
      </p:pic>
      <p:pic>
        <p:nvPicPr>
          <p:cNvPr id="9" name="Imagen 8"/>
          <p:cNvPicPr>
            <a:picLocks noChangeAspect="1"/>
          </p:cNvPicPr>
          <p:nvPr/>
        </p:nvPicPr>
        <p:blipFill rotWithShape="1">
          <a:blip r:embed="rId4"/>
          <a:srcRect l="21508" t="56185" r="64332" b="40959"/>
          <a:stretch/>
        </p:blipFill>
        <p:spPr>
          <a:xfrm>
            <a:off x="5843793" y="3204291"/>
            <a:ext cx="3670180" cy="416363"/>
          </a:xfrm>
          <a:prstGeom prst="rect">
            <a:avLst/>
          </a:prstGeom>
        </p:spPr>
      </p:pic>
      <p:pic>
        <p:nvPicPr>
          <p:cNvPr id="10" name="Imagen 9"/>
          <p:cNvPicPr>
            <a:picLocks noChangeAspect="1"/>
          </p:cNvPicPr>
          <p:nvPr/>
        </p:nvPicPr>
        <p:blipFill rotWithShape="1">
          <a:blip r:embed="rId5"/>
          <a:srcRect l="22284" t="72005" r="65035" b="25162"/>
          <a:stretch/>
        </p:blipFill>
        <p:spPr>
          <a:xfrm>
            <a:off x="5456423" y="5032961"/>
            <a:ext cx="3093405" cy="388783"/>
          </a:xfrm>
          <a:prstGeom prst="rect">
            <a:avLst/>
          </a:prstGeom>
        </p:spPr>
      </p:pic>
      <p:pic>
        <p:nvPicPr>
          <p:cNvPr id="11" name="Imagen 10"/>
          <p:cNvPicPr>
            <a:picLocks noChangeAspect="1"/>
          </p:cNvPicPr>
          <p:nvPr/>
        </p:nvPicPr>
        <p:blipFill rotWithShape="1">
          <a:blip r:embed="rId5"/>
          <a:srcRect l="22284" t="82130" r="65035" b="15770"/>
          <a:stretch/>
        </p:blipFill>
        <p:spPr>
          <a:xfrm>
            <a:off x="5456424" y="6179513"/>
            <a:ext cx="3465887" cy="322887"/>
          </a:xfrm>
          <a:prstGeom prst="rect">
            <a:avLst/>
          </a:prstGeom>
        </p:spPr>
      </p:pic>
    </p:spTree>
    <p:extLst>
      <p:ext uri="{BB962C8B-B14F-4D97-AF65-F5344CB8AC3E}">
        <p14:creationId xmlns:p14="http://schemas.microsoft.com/office/powerpoint/2010/main" val="1981724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4832092"/>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4. The Poisson Distribution</a:t>
            </a:r>
          </a:p>
          <a:p>
            <a:pPr algn="just"/>
            <a:endParaRPr lang="en-US" sz="1200" i="1" dirty="0"/>
          </a:p>
          <a:p>
            <a:pPr algn="just"/>
            <a:r>
              <a:rPr lang="en-US" sz="1600" dirty="0" smtClean="0"/>
              <a:t>The </a:t>
            </a:r>
            <a:r>
              <a:rPr lang="en-US" sz="1600" dirty="0"/>
              <a:t>Poisson distribution models the probability of seeing a certain number of successes within a time interval, where the time it takes for the next success is modeled by an exponential distribution. </a:t>
            </a:r>
            <a:r>
              <a:rPr lang="en-US" sz="1600" dirty="0" smtClean="0"/>
              <a:t>A </a:t>
            </a:r>
            <a:r>
              <a:rPr lang="en-US" sz="1600" dirty="0"/>
              <a:t>process in which events occur continuously and independently at a constant average </a:t>
            </a:r>
            <a:r>
              <a:rPr lang="en-US" sz="1600" dirty="0" smtClean="0"/>
              <a:t>rate. The </a:t>
            </a:r>
            <a:r>
              <a:rPr lang="en-US" sz="1600" dirty="0"/>
              <a:t>Poisson distribution can be used to model traffic, such as the number of arrivals a hospital can expect in a hour's </a:t>
            </a:r>
            <a:r>
              <a:rPr lang="en-US" sz="1600" dirty="0" smtClean="0"/>
              <a:t>time.</a:t>
            </a:r>
          </a:p>
          <a:p>
            <a:pPr algn="just"/>
            <a:endParaRPr lang="en-US" sz="1600" dirty="0"/>
          </a:p>
          <a:p>
            <a:pPr algn="just"/>
            <a:r>
              <a:rPr lang="en-US" sz="1600" i="1" dirty="0" err="1"/>
              <a:t>random.seed</a:t>
            </a:r>
            <a:r>
              <a:rPr lang="en-US" sz="1600" i="1" dirty="0"/>
              <a:t>(12</a:t>
            </a:r>
            <a:r>
              <a:rPr lang="en-US" sz="1600" i="1" dirty="0" smtClean="0"/>
              <a:t>) </a:t>
            </a:r>
            <a:r>
              <a:rPr lang="en-US" sz="1600" i="1" dirty="0"/>
              <a:t># </a:t>
            </a:r>
            <a:r>
              <a:rPr lang="en-US" sz="1600" i="1" dirty="0" smtClean="0"/>
              <a:t>The </a:t>
            </a:r>
            <a:r>
              <a:rPr lang="en-US" sz="1600" i="1" dirty="0"/>
              <a:t>seed number you choose is the starting point used in the generation of a sequence of random numbers</a:t>
            </a:r>
          </a:p>
          <a:p>
            <a:pPr algn="just"/>
            <a:endParaRPr lang="en-US" sz="1600" i="1" dirty="0"/>
          </a:p>
          <a:p>
            <a:pPr algn="just"/>
            <a:r>
              <a:rPr lang="en-US" sz="1600" i="1" dirty="0"/>
              <a:t>arrival_rate_1 = </a:t>
            </a:r>
            <a:r>
              <a:rPr lang="en-US" sz="1600" i="1" dirty="0" err="1"/>
              <a:t>stats.poisson.rvs</a:t>
            </a:r>
            <a:r>
              <a:rPr lang="en-US" sz="1600" i="1" dirty="0"/>
              <a:t>(size=10000,  # Generate Poisson data</a:t>
            </a:r>
          </a:p>
          <a:p>
            <a:pPr algn="just"/>
            <a:r>
              <a:rPr lang="en-US" sz="1600" i="1" dirty="0"/>
              <a:t>                                   mu=1 )       # Average arrival time 1</a:t>
            </a:r>
          </a:p>
          <a:p>
            <a:pPr algn="just"/>
            <a:endParaRPr lang="en-US" sz="1600" i="1" dirty="0"/>
          </a:p>
          <a:p>
            <a:pPr algn="just"/>
            <a:r>
              <a:rPr lang="en-US" sz="1600" i="1" dirty="0"/>
              <a:t># Print table of counts</a:t>
            </a:r>
          </a:p>
          <a:p>
            <a:pPr algn="just"/>
            <a:r>
              <a:rPr lang="en-US" sz="1600" i="1" dirty="0"/>
              <a:t>print( </a:t>
            </a:r>
            <a:r>
              <a:rPr lang="en-US" sz="1600" i="1" dirty="0" err="1"/>
              <a:t>pd.crosstab</a:t>
            </a:r>
            <a:r>
              <a:rPr lang="en-US" sz="1600" i="1" dirty="0"/>
              <a:t>(index="counts", columns= arrival_rate_1))</a:t>
            </a:r>
          </a:p>
          <a:p>
            <a:pPr algn="just"/>
            <a:endParaRPr lang="en-US" sz="1600" i="1" dirty="0"/>
          </a:p>
          <a:p>
            <a:pPr algn="just"/>
            <a:r>
              <a:rPr lang="en-US" sz="1600" i="1" dirty="0"/>
              <a:t># Plot histogram</a:t>
            </a:r>
          </a:p>
          <a:p>
            <a:pPr algn="just"/>
            <a:r>
              <a:rPr lang="en-US" sz="1600" i="1" dirty="0" err="1"/>
              <a:t>pd.DataFrame</a:t>
            </a:r>
            <a:r>
              <a:rPr lang="en-US" sz="1600" i="1" dirty="0"/>
              <a:t>(arrival_rate_1).</a:t>
            </a:r>
            <a:r>
              <a:rPr lang="en-US" sz="1600" i="1" dirty="0" err="1"/>
              <a:t>hist</a:t>
            </a:r>
            <a:r>
              <a:rPr lang="en-US" sz="1600" i="1" dirty="0"/>
              <a:t>(range=(-0.5,max(arrival_rate_1)+0.5)</a:t>
            </a:r>
          </a:p>
          <a:p>
            <a:pPr algn="just"/>
            <a:r>
              <a:rPr lang="en-US" sz="1600" i="1" dirty="0"/>
              <a:t>                                    , bins=max(arrival_rate_1)+1)</a:t>
            </a:r>
          </a:p>
        </p:txBody>
      </p:sp>
      <p:pic>
        <p:nvPicPr>
          <p:cNvPr id="8" name="Imagen 7"/>
          <p:cNvPicPr>
            <a:picLocks noChangeAspect="1"/>
          </p:cNvPicPr>
          <p:nvPr/>
        </p:nvPicPr>
        <p:blipFill rotWithShape="1">
          <a:blip r:embed="rId4"/>
          <a:srcRect l="25094" t="50597" r="55011" b="44145"/>
          <a:stretch/>
        </p:blipFill>
        <p:spPr>
          <a:xfrm>
            <a:off x="5592932" y="4128116"/>
            <a:ext cx="3762523" cy="559294"/>
          </a:xfrm>
          <a:prstGeom prst="rect">
            <a:avLst/>
          </a:prstGeom>
        </p:spPr>
      </p:pic>
      <p:pic>
        <p:nvPicPr>
          <p:cNvPr id="12" name="Imagen 11"/>
          <p:cNvPicPr>
            <a:picLocks noChangeAspect="1"/>
          </p:cNvPicPr>
          <p:nvPr/>
        </p:nvPicPr>
        <p:blipFill rotWithShape="1">
          <a:blip r:embed="rId5"/>
          <a:srcRect l="25183" t="50331" r="44346" b="19398"/>
          <a:stretch/>
        </p:blipFill>
        <p:spPr>
          <a:xfrm>
            <a:off x="6506593" y="5148193"/>
            <a:ext cx="3018409" cy="1686757"/>
          </a:xfrm>
          <a:prstGeom prst="rect">
            <a:avLst/>
          </a:prstGeom>
        </p:spPr>
      </p:pic>
    </p:spTree>
    <p:extLst>
      <p:ext uri="{BB962C8B-B14F-4D97-AF65-F5344CB8AC3E}">
        <p14:creationId xmlns:p14="http://schemas.microsoft.com/office/powerpoint/2010/main" val="1309749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4278094"/>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4. The Poisson Distribution</a:t>
            </a:r>
          </a:p>
          <a:p>
            <a:pPr algn="just"/>
            <a:endParaRPr lang="en-US" sz="1200" i="1" dirty="0"/>
          </a:p>
          <a:p>
            <a:pPr algn="just"/>
            <a:r>
              <a:rPr lang="en-US" sz="1600" dirty="0" smtClean="0"/>
              <a:t>The </a:t>
            </a:r>
            <a:r>
              <a:rPr lang="en-US" sz="1600" dirty="0"/>
              <a:t>histogram shows that when arrivals are relatively infrequent, it is rare to see more than a couple of arrivals in each time period. When the arrival rate is high, it becomes increasingly rare to see a low number of arrivals and the distribution starts to look more symmetric</a:t>
            </a:r>
            <a:r>
              <a:rPr lang="en-US" sz="1600" dirty="0" smtClean="0"/>
              <a:t>:</a:t>
            </a:r>
          </a:p>
          <a:p>
            <a:pPr algn="just"/>
            <a:endParaRPr lang="en-US" sz="1600" i="1" dirty="0"/>
          </a:p>
          <a:p>
            <a:pPr algn="just"/>
            <a:r>
              <a:rPr lang="en-US" sz="1600" i="1" dirty="0" err="1"/>
              <a:t>random.seed</a:t>
            </a:r>
            <a:r>
              <a:rPr lang="en-US" sz="1600" i="1" dirty="0"/>
              <a:t>(12)</a:t>
            </a:r>
          </a:p>
          <a:p>
            <a:pPr algn="just"/>
            <a:endParaRPr lang="en-US" sz="1600" i="1" dirty="0"/>
          </a:p>
          <a:p>
            <a:pPr algn="just"/>
            <a:r>
              <a:rPr lang="en-US" sz="1600" i="1" dirty="0"/>
              <a:t>arrival_rate_10 = </a:t>
            </a:r>
            <a:r>
              <a:rPr lang="en-US" sz="1600" i="1" dirty="0" err="1"/>
              <a:t>stats.poisson.rvs</a:t>
            </a:r>
            <a:r>
              <a:rPr lang="en-US" sz="1600" i="1" dirty="0"/>
              <a:t>(size=10000,  # Generate Poisson data</a:t>
            </a:r>
          </a:p>
          <a:p>
            <a:pPr algn="just"/>
            <a:r>
              <a:rPr lang="en-US" sz="1600" i="1" dirty="0"/>
              <a:t>                                   mu=10 )       # Average arrival time 10</a:t>
            </a:r>
          </a:p>
          <a:p>
            <a:pPr algn="just"/>
            <a:endParaRPr lang="en-US" sz="1600" i="1" dirty="0"/>
          </a:p>
          <a:p>
            <a:pPr algn="just"/>
            <a:r>
              <a:rPr lang="en-US" sz="1600" i="1" dirty="0"/>
              <a:t># Print table of counts</a:t>
            </a:r>
          </a:p>
          <a:p>
            <a:pPr algn="just"/>
            <a:r>
              <a:rPr lang="en-US" sz="1600" i="1" dirty="0"/>
              <a:t>print( </a:t>
            </a:r>
            <a:r>
              <a:rPr lang="en-US" sz="1600" i="1" dirty="0" err="1"/>
              <a:t>pd.crosstab</a:t>
            </a:r>
            <a:r>
              <a:rPr lang="en-US" sz="1600" i="1" dirty="0"/>
              <a:t>(index="counts", columns= arrival_rate_10))</a:t>
            </a:r>
          </a:p>
          <a:p>
            <a:pPr algn="just"/>
            <a:endParaRPr lang="en-US" sz="1600" i="1" dirty="0"/>
          </a:p>
          <a:p>
            <a:pPr algn="just"/>
            <a:r>
              <a:rPr lang="en-US" sz="1600" i="1" dirty="0"/>
              <a:t># Plot histogram</a:t>
            </a:r>
          </a:p>
          <a:p>
            <a:pPr algn="just"/>
            <a:r>
              <a:rPr lang="en-US" sz="1600" i="1" dirty="0" err="1"/>
              <a:t>pd.DataFrame</a:t>
            </a:r>
            <a:r>
              <a:rPr lang="en-US" sz="1600" i="1" dirty="0"/>
              <a:t>(arrival_rate_10).</a:t>
            </a:r>
            <a:r>
              <a:rPr lang="en-US" sz="1600" i="1" dirty="0" err="1"/>
              <a:t>hist</a:t>
            </a:r>
            <a:r>
              <a:rPr lang="en-US" sz="1600" i="1" dirty="0"/>
              <a:t>(range=(-0.5,max(arrival_rate_10)+0.5)</a:t>
            </a:r>
          </a:p>
          <a:p>
            <a:pPr algn="just"/>
            <a:r>
              <a:rPr lang="en-US" sz="1600" i="1" dirty="0"/>
              <a:t>                                    , bins=max(arrival_rate_10)+1)</a:t>
            </a:r>
          </a:p>
        </p:txBody>
      </p:sp>
      <p:pic>
        <p:nvPicPr>
          <p:cNvPr id="2" name="Imagen 1"/>
          <p:cNvPicPr>
            <a:picLocks noChangeAspect="1"/>
          </p:cNvPicPr>
          <p:nvPr/>
        </p:nvPicPr>
        <p:blipFill rotWithShape="1">
          <a:blip r:embed="rId4"/>
          <a:srcRect l="25452" t="23831" r="41747" b="64219"/>
          <a:stretch/>
        </p:blipFill>
        <p:spPr>
          <a:xfrm>
            <a:off x="5655075" y="3861787"/>
            <a:ext cx="3725779" cy="763479"/>
          </a:xfrm>
          <a:prstGeom prst="rect">
            <a:avLst/>
          </a:prstGeom>
        </p:spPr>
      </p:pic>
      <p:pic>
        <p:nvPicPr>
          <p:cNvPr id="3" name="Imagen 2"/>
          <p:cNvPicPr>
            <a:picLocks noChangeAspect="1"/>
          </p:cNvPicPr>
          <p:nvPr/>
        </p:nvPicPr>
        <p:blipFill rotWithShape="1">
          <a:blip r:embed="rId5"/>
          <a:srcRect l="25541" t="30205" r="44705" b="19450"/>
          <a:stretch/>
        </p:blipFill>
        <p:spPr>
          <a:xfrm>
            <a:off x="6521745" y="4856087"/>
            <a:ext cx="2018573" cy="1921292"/>
          </a:xfrm>
          <a:prstGeom prst="rect">
            <a:avLst/>
          </a:prstGeom>
        </p:spPr>
      </p:pic>
    </p:spTree>
    <p:extLst>
      <p:ext uri="{BB962C8B-B14F-4D97-AF65-F5344CB8AC3E}">
        <p14:creationId xmlns:p14="http://schemas.microsoft.com/office/powerpoint/2010/main" val="15728946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032536"/>
            <a:ext cx="9905999" cy="3108543"/>
          </a:xfrm>
          <a:prstGeom prst="rect">
            <a:avLst/>
          </a:prstGeom>
          <a:noFill/>
        </p:spPr>
        <p:txBody>
          <a:bodyPr wrap="square" rtlCol="0">
            <a:spAutoFit/>
          </a:bodyPr>
          <a:lstStyle/>
          <a:p>
            <a:pPr algn="just"/>
            <a:r>
              <a:rPr lang="en-US" sz="2000" b="1" u="sng" dirty="0" smtClean="0">
                <a:effectLst>
                  <a:outerShdw blurRad="38100" dist="38100" dir="2700000" algn="tl">
                    <a:srgbClr val="000000">
                      <a:alpha val="43137"/>
                    </a:srgbClr>
                  </a:outerShdw>
                </a:effectLst>
              </a:rPr>
              <a:t>4. The Poisson Distribution</a:t>
            </a:r>
          </a:p>
          <a:p>
            <a:pPr algn="just"/>
            <a:endParaRPr lang="en-US" sz="1600" i="1" dirty="0" smtClean="0"/>
          </a:p>
          <a:p>
            <a:pPr algn="just"/>
            <a:r>
              <a:rPr lang="en-US" sz="1600" dirty="0"/>
              <a:t>As with other discrete probability distributions, we can use </a:t>
            </a:r>
            <a:r>
              <a:rPr lang="en-US" sz="1600" dirty="0" err="1"/>
              <a:t>cdf</a:t>
            </a:r>
            <a:r>
              <a:rPr lang="en-US" sz="1600" dirty="0"/>
              <a:t>() to check the probability of achieving more or less than a certain number of successes and </a:t>
            </a:r>
            <a:r>
              <a:rPr lang="en-US" sz="1600" dirty="0" err="1"/>
              <a:t>pmf</a:t>
            </a:r>
            <a:r>
              <a:rPr lang="en-US" sz="1600" dirty="0"/>
              <a:t>() to check the probability of obtaining a specific number of successes</a:t>
            </a:r>
            <a:r>
              <a:rPr lang="en-US" sz="1600" dirty="0" smtClean="0"/>
              <a:t>:</a:t>
            </a:r>
          </a:p>
          <a:p>
            <a:pPr algn="just"/>
            <a:endParaRPr lang="en-US" sz="1600" i="1" dirty="0"/>
          </a:p>
          <a:p>
            <a:pPr algn="just"/>
            <a:r>
              <a:rPr lang="en-US" sz="1600" i="1" dirty="0" err="1"/>
              <a:t>stats.poisson.cdf</a:t>
            </a:r>
            <a:r>
              <a:rPr lang="en-US" sz="1600" i="1" dirty="0"/>
              <a:t>(k=5,     # Check the probability of 5 arrivals or less</a:t>
            </a:r>
          </a:p>
          <a:p>
            <a:pPr algn="just"/>
            <a:r>
              <a:rPr lang="en-US" sz="1600" i="1" dirty="0"/>
              <a:t>                  mu=10)   # With arrival rate </a:t>
            </a:r>
            <a:r>
              <a:rPr lang="en-US" sz="1600" i="1" dirty="0" smtClean="0"/>
              <a:t>10</a:t>
            </a:r>
          </a:p>
          <a:p>
            <a:pPr algn="just"/>
            <a:endParaRPr lang="en-US" sz="1600" i="1" dirty="0" smtClean="0"/>
          </a:p>
          <a:p>
            <a:pPr algn="just"/>
            <a:endParaRPr lang="en-US" sz="1600" i="1" dirty="0"/>
          </a:p>
          <a:p>
            <a:pPr algn="just"/>
            <a:endParaRPr lang="en-US" sz="1600" i="1" dirty="0"/>
          </a:p>
          <a:p>
            <a:pPr algn="just"/>
            <a:r>
              <a:rPr lang="en-US" sz="1600" i="1" dirty="0" err="1"/>
              <a:t>stats.poisson.pmf</a:t>
            </a:r>
            <a:r>
              <a:rPr lang="en-US" sz="1600" i="1" dirty="0"/>
              <a:t>(k=10,     # Check the </a:t>
            </a:r>
            <a:r>
              <a:rPr lang="en-US" sz="1600" i="1" dirty="0" err="1"/>
              <a:t>prob</a:t>
            </a:r>
            <a:r>
              <a:rPr lang="en-US" sz="1600" i="1" dirty="0"/>
              <a:t> f exactly 10 arrivals</a:t>
            </a:r>
          </a:p>
          <a:p>
            <a:pPr algn="just"/>
            <a:r>
              <a:rPr lang="en-US" sz="1600" i="1" dirty="0"/>
              <a:t>                  mu=10)    # With arrival rate 10</a:t>
            </a:r>
          </a:p>
        </p:txBody>
      </p:sp>
      <p:pic>
        <p:nvPicPr>
          <p:cNvPr id="8" name="Imagen 7"/>
          <p:cNvPicPr>
            <a:picLocks noChangeAspect="1"/>
          </p:cNvPicPr>
          <p:nvPr/>
        </p:nvPicPr>
        <p:blipFill rotWithShape="1">
          <a:blip r:embed="rId4"/>
          <a:srcRect l="21688" t="69079" r="63884" b="28531"/>
          <a:stretch/>
        </p:blipFill>
        <p:spPr>
          <a:xfrm>
            <a:off x="5864798" y="2809928"/>
            <a:ext cx="3908674" cy="364162"/>
          </a:xfrm>
          <a:prstGeom prst="rect">
            <a:avLst/>
          </a:prstGeom>
        </p:spPr>
      </p:pic>
      <p:pic>
        <p:nvPicPr>
          <p:cNvPr id="9" name="Imagen 8"/>
          <p:cNvPicPr>
            <a:picLocks noChangeAspect="1"/>
          </p:cNvPicPr>
          <p:nvPr/>
        </p:nvPicPr>
        <p:blipFill rotWithShape="1">
          <a:blip r:embed="rId4"/>
          <a:srcRect l="21688" t="77183" r="63884" b="20565"/>
          <a:stretch/>
        </p:blipFill>
        <p:spPr>
          <a:xfrm>
            <a:off x="5864798" y="3919405"/>
            <a:ext cx="3732224" cy="327705"/>
          </a:xfrm>
          <a:prstGeom prst="rect">
            <a:avLst/>
          </a:prstGeom>
        </p:spPr>
      </p:pic>
    </p:spTree>
    <p:extLst>
      <p:ext uri="{BB962C8B-B14F-4D97-AF65-F5344CB8AC3E}">
        <p14:creationId xmlns:p14="http://schemas.microsoft.com/office/powerpoint/2010/main" val="2593971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2</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467538"/>
            <a:ext cx="9905999" cy="2893100"/>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Sampling Distributions and The Central Limit </a:t>
            </a:r>
            <a:r>
              <a:rPr lang="en-US" sz="1900" dirty="0" smtClean="0"/>
              <a:t>Theorem.</a:t>
            </a:r>
            <a:endParaRPr lang="en-US" sz="1900" dirty="0"/>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a:t>
            </a:r>
            <a:r>
              <a:rPr lang="es-ES" sz="2000" dirty="0" err="1" smtClean="0"/>
              <a:t>umpy</a:t>
            </a:r>
            <a:r>
              <a:rPr lang="es-ES" sz="2000" dirty="0"/>
              <a:t>, </a:t>
            </a:r>
            <a:r>
              <a:rPr lang="es-ES" sz="2000" dirty="0" err="1"/>
              <a:t>S</a:t>
            </a:r>
            <a:r>
              <a:rPr lang="es-ES" sz="2000" dirty="0" err="1" smtClean="0"/>
              <a:t>cipy</a:t>
            </a:r>
            <a:r>
              <a:rPr lang="es-ES" sz="2000" dirty="0"/>
              <a:t>, </a:t>
            </a:r>
            <a:r>
              <a:rPr lang="es-ES" sz="2000" dirty="0" err="1"/>
              <a:t>R</a:t>
            </a:r>
            <a:r>
              <a:rPr lang="es-ES" sz="2000" dirty="0" err="1" smtClean="0"/>
              <a:t>andom</a:t>
            </a:r>
            <a:r>
              <a:rPr lang="es-ES" sz="2000" dirty="0" smtClean="0"/>
              <a:t>, </a:t>
            </a:r>
            <a:r>
              <a:rPr lang="es-ES" sz="2000" dirty="0" err="1"/>
              <a:t>M</a:t>
            </a:r>
            <a:r>
              <a:rPr lang="es-ES" sz="2000" dirty="0" err="1" smtClean="0"/>
              <a:t>ath</a:t>
            </a:r>
            <a:r>
              <a:rPr lang="es-ES" sz="2000" dirty="0" smtClean="0"/>
              <a:t>  and </a:t>
            </a:r>
            <a:r>
              <a:rPr lang="es-ES" sz="1900" dirty="0" err="1"/>
              <a:t>Matplotlib</a:t>
            </a:r>
            <a:r>
              <a:rPr lang="es-ES" sz="1900" dirty="0"/>
              <a:t>.</a:t>
            </a:r>
          </a:p>
          <a:p>
            <a:pPr algn="just"/>
            <a:endParaRPr lang="es-ES" sz="2000" dirty="0" smtClean="0"/>
          </a:p>
          <a:p>
            <a:pPr marL="342900" indent="-342900" algn="just">
              <a:buFont typeface="Arial" panose="020B0604020202020204" pitchFamily="34" charset="0"/>
              <a:buChar char="•"/>
            </a:pPr>
            <a:r>
              <a:rPr lang="en-US" sz="2000" dirty="0"/>
              <a:t>Clone the </a:t>
            </a:r>
            <a:r>
              <a:rPr lang="en-US" sz="2000" dirty="0" err="1"/>
              <a:t>Git</a:t>
            </a:r>
            <a:r>
              <a:rPr lang="en-US" sz="2000" dirty="0"/>
              <a:t> repository to get an initial code: </a:t>
            </a:r>
          </a:p>
          <a:p>
            <a:pPr marL="342900" indent="-342900" algn="just">
              <a:buFont typeface="Arial" panose="020B0604020202020204" pitchFamily="34" charset="0"/>
              <a:buChar char="•"/>
            </a:pPr>
            <a:r>
              <a:rPr lang="en-US" sz="2000" dirty="0"/>
              <a:t>Create a new notebook and put your code in the final. </a:t>
            </a:r>
          </a:p>
          <a:p>
            <a:pPr marL="342900" indent="-342900" algn="just">
              <a:buFont typeface="Arial" panose="020B0604020202020204" pitchFamily="34" charset="0"/>
              <a:buChar char="•"/>
            </a:pPr>
            <a:r>
              <a:rPr lang="en-US" sz="2000" dirty="0"/>
              <a:t>Export your Demo </a:t>
            </a:r>
            <a:r>
              <a:rPr lang="en-US" sz="2000" dirty="0" smtClean="0"/>
              <a:t>2 </a:t>
            </a:r>
            <a:r>
              <a:rPr lang="en-US" sz="2000" dirty="0"/>
              <a:t>*.</a:t>
            </a:r>
            <a:r>
              <a:rPr lang="en-US" sz="2000" dirty="0" err="1"/>
              <a:t>ipynb</a:t>
            </a:r>
            <a:r>
              <a:rPr lang="en-US" sz="2000" dirty="0"/>
              <a:t> notebook and push it to your repository “</a:t>
            </a:r>
            <a:r>
              <a:rPr lang="en-US" sz="2000" dirty="0" err="1"/>
              <a:t>DataScienceFoundations</a:t>
            </a:r>
            <a:r>
              <a:rPr lang="en-US" sz="2000" dirty="0"/>
              <a:t>”.</a:t>
            </a:r>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3605069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3</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467538"/>
            <a:ext cx="9905999" cy="2831544"/>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Hypothesis Testing </a:t>
            </a:r>
            <a:r>
              <a:rPr lang="en-US" sz="1900" dirty="0" smtClean="0"/>
              <a:t>Basics.</a:t>
            </a:r>
            <a:endParaRPr lang="en-US" sz="1900" dirty="0"/>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Numpy</a:t>
            </a:r>
            <a:r>
              <a:rPr lang="es-ES" sz="2000" dirty="0"/>
              <a:t>, </a:t>
            </a:r>
            <a:r>
              <a:rPr lang="es-ES" sz="2000" dirty="0" err="1"/>
              <a:t>Scipy</a:t>
            </a:r>
            <a:r>
              <a:rPr lang="es-ES" sz="2000" dirty="0"/>
              <a:t>, </a:t>
            </a:r>
            <a:r>
              <a:rPr lang="es-ES" sz="2000" dirty="0" err="1"/>
              <a:t>Random</a:t>
            </a:r>
            <a:r>
              <a:rPr lang="es-ES" sz="2000" dirty="0"/>
              <a:t>, </a:t>
            </a:r>
            <a:r>
              <a:rPr lang="es-ES" sz="2000" dirty="0" err="1"/>
              <a:t>Math</a:t>
            </a:r>
            <a:r>
              <a:rPr lang="es-ES" sz="2000" dirty="0"/>
              <a:t>  and </a:t>
            </a:r>
            <a:r>
              <a:rPr lang="es-ES" sz="1900" dirty="0" err="1"/>
              <a:t>Matplotlib</a:t>
            </a:r>
            <a:r>
              <a:rPr lang="es-ES" sz="1900" dirty="0"/>
              <a:t>.</a:t>
            </a:r>
          </a:p>
          <a:p>
            <a:pPr algn="just"/>
            <a:endParaRPr lang="es-ES" sz="2000" dirty="0" smtClean="0"/>
          </a:p>
          <a:p>
            <a:pPr marL="342900" indent="-342900" algn="just">
              <a:buFont typeface="Arial" panose="020B0604020202020204" pitchFamily="34" charset="0"/>
              <a:buChar char="•"/>
            </a:pPr>
            <a:r>
              <a:rPr lang="en-US" sz="2000" dirty="0"/>
              <a:t>Clone the </a:t>
            </a:r>
            <a:r>
              <a:rPr lang="en-US" sz="2000" dirty="0" err="1"/>
              <a:t>Git</a:t>
            </a:r>
            <a:r>
              <a:rPr lang="en-US" sz="2000" dirty="0"/>
              <a:t> repository to get an initial code: </a:t>
            </a:r>
          </a:p>
          <a:p>
            <a:pPr marL="342900" indent="-342900" algn="just">
              <a:buFont typeface="Arial" panose="020B0604020202020204" pitchFamily="34" charset="0"/>
              <a:buChar char="•"/>
            </a:pPr>
            <a:r>
              <a:rPr lang="en-US" sz="2000" dirty="0"/>
              <a:t>Create a new notebook and put your code in the final. </a:t>
            </a:r>
          </a:p>
          <a:p>
            <a:pPr marL="342900" indent="-342900" algn="just">
              <a:buFont typeface="Arial" panose="020B0604020202020204" pitchFamily="34" charset="0"/>
              <a:buChar char="•"/>
            </a:pPr>
            <a:r>
              <a:rPr lang="en-US" sz="2000" dirty="0"/>
              <a:t>Export your Demo 3</a:t>
            </a:r>
            <a:r>
              <a:rPr lang="en-US" sz="2000" dirty="0" smtClean="0"/>
              <a:t> </a:t>
            </a:r>
            <a:r>
              <a:rPr lang="en-US" sz="2000" dirty="0"/>
              <a:t>*.</a:t>
            </a:r>
            <a:r>
              <a:rPr lang="en-US" sz="2000" dirty="0" err="1"/>
              <a:t>ipynb</a:t>
            </a:r>
            <a:r>
              <a:rPr lang="en-US" sz="2000" dirty="0"/>
              <a:t> notebook and push it to your repository “</a:t>
            </a:r>
            <a:r>
              <a:rPr lang="en-US" sz="2000" dirty="0" err="1"/>
              <a:t>DataScienceFoundations</a:t>
            </a:r>
            <a:r>
              <a:rPr lang="en-US" sz="2000" dirty="0"/>
              <a:t>”.</a:t>
            </a:r>
          </a:p>
          <a:p>
            <a:pPr marL="342900" indent="-3429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432190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878394" y="354263"/>
            <a:ext cx="4160113" cy="646331"/>
          </a:xfrm>
          <a:prstGeom prst="rect">
            <a:avLst/>
          </a:prstGeom>
          <a:noFill/>
        </p:spPr>
        <p:txBody>
          <a:bodyPr wrap="none" rtlCol="0">
            <a:spAutoFit/>
          </a:bodyPr>
          <a:lstStyle/>
          <a:p>
            <a:pPr algn="ctr"/>
            <a:r>
              <a:rPr lang="en-US" sz="3600" b="1" dirty="0">
                <a:latin typeface="Arial" charset="0"/>
                <a:ea typeface="Arial" charset="0"/>
                <a:cs typeface="Arial" charset="0"/>
              </a:rPr>
              <a:t>What we will </a:t>
            </a:r>
            <a:r>
              <a:rPr lang="en-US" sz="3600" b="1" dirty="0" smtClean="0">
                <a:latin typeface="Arial" charset="0"/>
                <a:ea typeface="Arial" charset="0"/>
                <a:cs typeface="Arial" charset="0"/>
              </a:rPr>
              <a:t>learn</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574672" y="4825199"/>
            <a:ext cx="8894968" cy="1200329"/>
          </a:xfrm>
          <a:prstGeom prst="rect">
            <a:avLst/>
          </a:prstGeom>
          <a:noFill/>
        </p:spPr>
        <p:txBody>
          <a:bodyPr wrap="square" rtlCol="0">
            <a:spAutoFit/>
          </a:bodyPr>
          <a:lstStyle/>
          <a:p>
            <a:pPr fontAlgn="base"/>
            <a:r>
              <a:rPr lang="en-US" dirty="0" smtClean="0"/>
              <a:t>We will learn how to:</a:t>
            </a:r>
          </a:p>
          <a:p>
            <a:pPr fontAlgn="base"/>
            <a:endParaRPr lang="en-US" dirty="0" smtClean="0"/>
          </a:p>
          <a:p>
            <a:pPr marL="285750" indent="-285750" fontAlgn="base">
              <a:buFont typeface="Arial" panose="020B0604020202020204" pitchFamily="34" charset="0"/>
              <a:buChar char="•"/>
            </a:pPr>
            <a:r>
              <a:rPr lang="en-US" dirty="0" smtClean="0"/>
              <a:t>Implement </a:t>
            </a:r>
            <a:r>
              <a:rPr lang="en-US" dirty="0"/>
              <a:t>of several </a:t>
            </a:r>
            <a:r>
              <a:rPr lang="en-US" dirty="0" err="1"/>
              <a:t>Phyton</a:t>
            </a:r>
            <a:r>
              <a:rPr lang="en-US" dirty="0"/>
              <a:t> </a:t>
            </a:r>
            <a:r>
              <a:rPr lang="en-US" dirty="0" smtClean="0"/>
              <a:t>libraries (</a:t>
            </a:r>
            <a:r>
              <a:rPr lang="es-ES" dirty="0"/>
              <a:t>Pandas, </a:t>
            </a:r>
            <a:r>
              <a:rPr lang="es-ES" dirty="0" err="1"/>
              <a:t>Numpy</a:t>
            </a:r>
            <a:r>
              <a:rPr lang="es-ES" dirty="0"/>
              <a:t>, </a:t>
            </a:r>
            <a:r>
              <a:rPr lang="es-ES" dirty="0" err="1"/>
              <a:t>Scipy</a:t>
            </a:r>
            <a:r>
              <a:rPr lang="es-ES" dirty="0"/>
              <a:t>, </a:t>
            </a:r>
            <a:r>
              <a:rPr lang="es-ES" dirty="0" err="1"/>
              <a:t>Random</a:t>
            </a:r>
            <a:r>
              <a:rPr lang="es-ES" dirty="0"/>
              <a:t>, </a:t>
            </a:r>
            <a:r>
              <a:rPr lang="es-ES" dirty="0" err="1"/>
              <a:t>Math</a:t>
            </a:r>
            <a:r>
              <a:rPr lang="es-ES" dirty="0"/>
              <a:t>  and </a:t>
            </a:r>
            <a:r>
              <a:rPr lang="es-ES" dirty="0" err="1" smtClean="0"/>
              <a:t>Matplotlib</a:t>
            </a:r>
            <a:r>
              <a:rPr lang="en-US" dirty="0" smtClean="0"/>
              <a:t>) to </a:t>
            </a:r>
            <a:r>
              <a:rPr lang="en-GB" dirty="0"/>
              <a:t>p</a:t>
            </a:r>
            <a:r>
              <a:rPr lang="en-GB" dirty="0" smtClean="0"/>
              <a:t>erform </a:t>
            </a:r>
            <a:r>
              <a:rPr lang="en-GB" dirty="0"/>
              <a:t>Probability </a:t>
            </a:r>
            <a:r>
              <a:rPr lang="en-GB" dirty="0" smtClean="0"/>
              <a:t>distributions using </a:t>
            </a:r>
            <a:r>
              <a:rPr lang="en-GB" dirty="0" err="1" smtClean="0"/>
              <a:t>DataFrames</a:t>
            </a:r>
            <a:r>
              <a:rPr lang="en-US" dirty="0" smtClean="0"/>
              <a:t>.</a:t>
            </a:r>
            <a:endParaRPr lang="en-US" dirty="0"/>
          </a:p>
        </p:txBody>
      </p:sp>
      <p:sp>
        <p:nvSpPr>
          <p:cNvPr id="3" name="CuadroTexto 2"/>
          <p:cNvSpPr txBox="1"/>
          <p:nvPr/>
        </p:nvSpPr>
        <p:spPr>
          <a:xfrm>
            <a:off x="1679136" y="1256554"/>
            <a:ext cx="2152833" cy="369332"/>
          </a:xfrm>
          <a:prstGeom prst="rect">
            <a:avLst/>
          </a:prstGeom>
          <a:noFill/>
        </p:spPr>
        <p:txBody>
          <a:bodyPr wrap="none" rtlCol="0">
            <a:spAutoFit/>
          </a:bodyPr>
          <a:lstStyle/>
          <a:p>
            <a:r>
              <a:rPr lang="ca-ES" b="1" dirty="0" err="1" smtClean="0"/>
              <a:t>Descriptive</a:t>
            </a:r>
            <a:r>
              <a:rPr lang="ca-ES" b="1" dirty="0" smtClean="0"/>
              <a:t> </a:t>
            </a:r>
            <a:r>
              <a:rPr lang="ca-ES" b="1" dirty="0" err="1" smtClean="0"/>
              <a:t>Statistics</a:t>
            </a:r>
            <a:endParaRPr lang="ca-ES" dirty="0"/>
          </a:p>
        </p:txBody>
      </p:sp>
      <p:sp>
        <p:nvSpPr>
          <p:cNvPr id="25" name="CuadroTexto 24"/>
          <p:cNvSpPr txBox="1"/>
          <p:nvPr/>
        </p:nvSpPr>
        <p:spPr>
          <a:xfrm>
            <a:off x="639099" y="1256554"/>
            <a:ext cx="1075936" cy="369332"/>
          </a:xfrm>
          <a:prstGeom prst="rect">
            <a:avLst/>
          </a:prstGeom>
          <a:noFill/>
        </p:spPr>
        <p:txBody>
          <a:bodyPr wrap="none" rtlCol="0">
            <a:spAutoFit/>
          </a:bodyPr>
          <a:lstStyle/>
          <a:p>
            <a:r>
              <a:rPr lang="ca-ES" b="1" smtClean="0"/>
              <a:t>Session8:</a:t>
            </a:r>
            <a:endParaRPr lang="ca-ES" dirty="0"/>
          </a:p>
        </p:txBody>
      </p:sp>
      <p:sp>
        <p:nvSpPr>
          <p:cNvPr id="27" name="CuadroTexto 26"/>
          <p:cNvSpPr txBox="1"/>
          <p:nvPr/>
        </p:nvSpPr>
        <p:spPr>
          <a:xfrm>
            <a:off x="639099" y="1564285"/>
            <a:ext cx="8892526" cy="661720"/>
          </a:xfrm>
          <a:prstGeom prst="rect">
            <a:avLst/>
          </a:prstGeom>
          <a:noFill/>
        </p:spPr>
        <p:txBody>
          <a:bodyPr wrap="square" rtlCol="0">
            <a:spAutoFit/>
          </a:bodyPr>
          <a:lstStyle/>
          <a:p>
            <a:r>
              <a:rPr lang="en-US" dirty="0" smtClean="0"/>
              <a:t>Introduction </a:t>
            </a:r>
            <a:r>
              <a:rPr lang="en-US" dirty="0"/>
              <a:t>to Probability </a:t>
            </a:r>
            <a:r>
              <a:rPr lang="en-US" dirty="0" smtClean="0"/>
              <a:t>distributions </a:t>
            </a:r>
            <a:r>
              <a:rPr lang="en-US" dirty="0"/>
              <a:t>using </a:t>
            </a:r>
            <a:r>
              <a:rPr lang="es-ES" dirty="0" smtClean="0"/>
              <a:t>Pandas</a:t>
            </a:r>
            <a:r>
              <a:rPr lang="es-ES" dirty="0"/>
              <a:t>, </a:t>
            </a:r>
            <a:r>
              <a:rPr lang="es-ES" dirty="0" err="1"/>
              <a:t>Numpy</a:t>
            </a:r>
            <a:r>
              <a:rPr lang="es-ES" dirty="0"/>
              <a:t>, </a:t>
            </a:r>
            <a:r>
              <a:rPr lang="es-ES" dirty="0" err="1"/>
              <a:t>Scipy</a:t>
            </a:r>
            <a:r>
              <a:rPr lang="es-ES" dirty="0"/>
              <a:t>, </a:t>
            </a:r>
            <a:r>
              <a:rPr lang="es-ES" dirty="0" err="1"/>
              <a:t>Random</a:t>
            </a:r>
            <a:r>
              <a:rPr lang="es-ES" dirty="0"/>
              <a:t>, </a:t>
            </a:r>
            <a:r>
              <a:rPr lang="es-ES" dirty="0" err="1"/>
              <a:t>Math</a:t>
            </a:r>
            <a:r>
              <a:rPr lang="es-ES" dirty="0"/>
              <a:t>  and </a:t>
            </a:r>
            <a:r>
              <a:rPr lang="es-ES" dirty="0" err="1"/>
              <a:t>Matplotlib</a:t>
            </a:r>
            <a:r>
              <a:rPr lang="es-ES" dirty="0"/>
              <a:t> </a:t>
            </a:r>
            <a:r>
              <a:rPr lang="en-US" dirty="0" smtClean="0"/>
              <a:t>libraries. </a:t>
            </a:r>
            <a:endParaRPr lang="ca-ES" dirty="0"/>
          </a:p>
        </p:txBody>
      </p:sp>
      <p:pic>
        <p:nvPicPr>
          <p:cNvPr id="4" name="Imagen 3"/>
          <p:cNvPicPr>
            <a:picLocks noChangeAspect="1"/>
          </p:cNvPicPr>
          <p:nvPr/>
        </p:nvPicPr>
        <p:blipFill>
          <a:blip r:embed="rId3"/>
          <a:stretch>
            <a:fillRect/>
          </a:stretch>
        </p:blipFill>
        <p:spPr>
          <a:xfrm>
            <a:off x="4073171" y="2006353"/>
            <a:ext cx="5451062" cy="2967995"/>
          </a:xfrm>
          <a:prstGeom prst="rect">
            <a:avLst/>
          </a:prstGeom>
        </p:spPr>
      </p:pic>
      <p:sp>
        <p:nvSpPr>
          <p:cNvPr id="6" name="Elipse 5"/>
          <p:cNvSpPr/>
          <p:nvPr/>
        </p:nvSpPr>
        <p:spPr>
          <a:xfrm>
            <a:off x="6621255" y="3819440"/>
            <a:ext cx="2902977"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Elipse 9"/>
          <p:cNvSpPr/>
          <p:nvPr/>
        </p:nvSpPr>
        <p:spPr>
          <a:xfrm>
            <a:off x="8420323" y="2412279"/>
            <a:ext cx="1111302"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61772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17788" y="3129995"/>
            <a:ext cx="3305713" cy="584775"/>
          </a:xfrm>
          <a:prstGeom prst="rect">
            <a:avLst/>
          </a:prstGeom>
          <a:noFill/>
        </p:spPr>
        <p:txBody>
          <a:bodyPr wrap="none" rtlCol="0">
            <a:spAutoFit/>
          </a:bodyPr>
          <a:lstStyle/>
          <a:p>
            <a:r>
              <a:rPr lang="en-US" sz="3200" b="1" dirty="0" smtClean="0">
                <a:latin typeface="Arial" charset="0"/>
                <a:ea typeface="Arial" charset="0"/>
                <a:cs typeface="Arial" charset="0"/>
              </a:rPr>
              <a:t>Class </a:t>
            </a:r>
            <a:r>
              <a:rPr lang="en-US" sz="3200" b="1" dirty="0" err="1" smtClean="0">
                <a:latin typeface="Arial" charset="0"/>
                <a:ea typeface="Arial" charset="0"/>
                <a:cs typeface="Arial" charset="0"/>
              </a:rPr>
              <a:t>Exercices</a:t>
            </a:r>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6136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Exercise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174569"/>
            <a:ext cx="9834979" cy="5786199"/>
          </a:xfrm>
          <a:prstGeom prst="rect">
            <a:avLst/>
          </a:prstGeom>
          <a:noFill/>
        </p:spPr>
        <p:txBody>
          <a:bodyPr wrap="square" rtlCol="0">
            <a:spAutoFit/>
          </a:bodyPr>
          <a:lstStyle/>
          <a:p>
            <a:r>
              <a:rPr lang="en-US" b="1" u="sng" dirty="0" smtClean="0"/>
              <a:t>Exercise </a:t>
            </a:r>
            <a:r>
              <a:rPr lang="en-US" b="1" u="sng" dirty="0"/>
              <a:t>1 - </a:t>
            </a:r>
            <a:r>
              <a:rPr lang="es-ES" b="1" u="sng" dirty="0" err="1" smtClean="0"/>
              <a:t>Probability</a:t>
            </a:r>
            <a:r>
              <a:rPr lang="es-ES" b="1" u="sng" dirty="0" smtClean="0"/>
              <a:t> </a:t>
            </a:r>
            <a:r>
              <a:rPr lang="es-ES" b="1" u="sng" dirty="0" err="1"/>
              <a:t>distributions</a:t>
            </a:r>
            <a:endParaRPr lang="es-ES" b="1" u="sng" dirty="0"/>
          </a:p>
          <a:p>
            <a:endParaRPr lang="es-ES" sz="1600" dirty="0"/>
          </a:p>
          <a:p>
            <a:pPr marL="285750" indent="-285750">
              <a:buFont typeface="Arial" panose="020B0604020202020204" pitchFamily="34" charset="0"/>
              <a:buChar char="•"/>
            </a:pPr>
            <a:r>
              <a:rPr lang="en-US" sz="1600" dirty="0"/>
              <a:t>Considering the Sampling Distributions and The Central Limit Theorem in Demo 2 develop the confidence intervals for the distribution of Population heights </a:t>
            </a:r>
            <a:r>
              <a:rPr lang="en-US" sz="1600" dirty="0" err="1"/>
              <a:t>Catalunya</a:t>
            </a:r>
            <a:r>
              <a:rPr lang="en-US" sz="1600" dirty="0"/>
              <a:t>. </a:t>
            </a:r>
          </a:p>
          <a:p>
            <a:pPr marL="1200150" lvl="2" indent="-285750">
              <a:buFontTx/>
              <a:buChar char="-"/>
            </a:pPr>
            <a:r>
              <a:rPr lang="en-US" sz="1600" dirty="0" smtClean="0"/>
              <a:t>Interpret </a:t>
            </a:r>
            <a:r>
              <a:rPr lang="en-US" sz="1600" dirty="0"/>
              <a:t>and discuss the Results. </a:t>
            </a:r>
            <a:endParaRPr lang="en-US" sz="1600" dirty="0" smtClean="0"/>
          </a:p>
          <a:p>
            <a:pPr marL="1200150" lvl="2" indent="-285750">
              <a:buFontTx/>
              <a:buChar char="-"/>
            </a:pPr>
            <a:r>
              <a:rPr lang="en-US" sz="1600" dirty="0" smtClean="0"/>
              <a:t>Commit </a:t>
            </a:r>
            <a:r>
              <a:rPr lang="en-US" sz="1600" dirty="0"/>
              <a:t>scripts in your GitHub account. You should export your solution code (.</a:t>
            </a:r>
            <a:r>
              <a:rPr lang="en-US" sz="1600" dirty="0" err="1"/>
              <a:t>ipynb</a:t>
            </a:r>
            <a:r>
              <a:rPr lang="en-US" sz="1600" dirty="0"/>
              <a:t> notebook) and push it to your repository “</a:t>
            </a:r>
            <a:r>
              <a:rPr lang="en-US" sz="1600" dirty="0" err="1"/>
              <a:t>DataScienceFoundations</a:t>
            </a:r>
            <a:r>
              <a:rPr lang="en-US" sz="1600" dirty="0"/>
              <a:t>”. </a:t>
            </a:r>
          </a:p>
          <a:p>
            <a:pPr marL="285750" indent="-285750">
              <a:buFont typeface="Arial" panose="020B0604020202020204" pitchFamily="34" charset="0"/>
              <a:buChar char="•"/>
            </a:pPr>
            <a:r>
              <a:rPr lang="en-US" sz="1600" dirty="0" smtClean="0"/>
              <a:t>The </a:t>
            </a:r>
            <a:r>
              <a:rPr lang="en-US" sz="1600" dirty="0"/>
              <a:t>following are the tasks that should complete and synchronize with your repository “</a:t>
            </a:r>
            <a:r>
              <a:rPr lang="en-US" sz="1600" dirty="0" err="1"/>
              <a:t>DataScienceFoundations</a:t>
            </a:r>
            <a:r>
              <a:rPr lang="en-US" sz="1600" dirty="0"/>
              <a:t>” until November </a:t>
            </a:r>
            <a:r>
              <a:rPr lang="en-US" sz="1600" dirty="0" smtClean="0"/>
              <a:t>06. </a:t>
            </a:r>
            <a:r>
              <a:rPr lang="en-US" sz="1600" dirty="0"/>
              <a:t>Please notice that none of these tasks is graded, however it’s important that you correctly understand and complete them in order to be sure that you won’t have problems with further assignments. </a:t>
            </a:r>
            <a:endParaRPr lang="en-US" sz="1600" dirty="0" smtClean="0"/>
          </a:p>
          <a:p>
            <a:pPr marL="285750" indent="-285750">
              <a:buFont typeface="Arial" panose="020B0604020202020204" pitchFamily="34" charset="0"/>
              <a:buChar char="•"/>
            </a:pPr>
            <a:endParaRPr lang="en-US" sz="1600" dirty="0"/>
          </a:p>
          <a:p>
            <a:r>
              <a:rPr lang="es-ES" sz="1600" b="1" dirty="0" err="1"/>
              <a:t>Guidelines</a:t>
            </a:r>
            <a:r>
              <a:rPr lang="es-ES" sz="1600" b="1" dirty="0"/>
              <a:t>: </a:t>
            </a:r>
            <a:endParaRPr lang="es-ES" sz="1600" dirty="0"/>
          </a:p>
          <a:p>
            <a:pPr marL="285750" indent="-285750">
              <a:buFont typeface="Arial" panose="020B0604020202020204" pitchFamily="34" charset="0"/>
              <a:buChar char="•"/>
            </a:pPr>
            <a:r>
              <a:rPr lang="en-US" sz="1600" dirty="0" smtClean="0"/>
              <a:t>Clone </a:t>
            </a:r>
            <a:r>
              <a:rPr lang="en-US" sz="1600" dirty="0"/>
              <a:t>the </a:t>
            </a:r>
            <a:r>
              <a:rPr lang="en-US" sz="1600" dirty="0" err="1"/>
              <a:t>Git</a:t>
            </a:r>
            <a:r>
              <a:rPr lang="en-US" sz="1600" dirty="0"/>
              <a:t> repository to get an initial code: </a:t>
            </a:r>
            <a:endParaRPr lang="es-ES" sz="1600" dirty="0"/>
          </a:p>
          <a:p>
            <a:pPr algn="ctr"/>
            <a:r>
              <a:rPr lang="es-ES" sz="1600" dirty="0">
                <a:hlinkClick r:id="rId4"/>
              </a:rPr>
              <a:t>https://</a:t>
            </a:r>
            <a:r>
              <a:rPr lang="es-ES" sz="1600" dirty="0" smtClean="0">
                <a:hlinkClick r:id="rId4"/>
              </a:rPr>
              <a:t>github.com/FGutierresBTS/BTS_MasterInBigData.git</a:t>
            </a:r>
            <a:r>
              <a:rPr lang="es-ES" sz="1600" dirty="0" smtClean="0"/>
              <a:t> </a:t>
            </a:r>
            <a:endParaRPr lang="es-ES" sz="1600" dirty="0"/>
          </a:p>
          <a:p>
            <a:pPr marL="285750" indent="-285750">
              <a:buFont typeface="Arial" panose="020B0604020202020204" pitchFamily="34" charset="0"/>
              <a:buChar char="•"/>
            </a:pPr>
            <a:r>
              <a:rPr lang="en-US" sz="1600" dirty="0" smtClean="0"/>
              <a:t>Once </a:t>
            </a:r>
            <a:r>
              <a:rPr lang="en-US" sz="1600" dirty="0"/>
              <a:t>you downloaded the repository to your local file system, go to the folder “</a:t>
            </a:r>
            <a:r>
              <a:rPr lang="en-US" sz="1600" dirty="0" err="1"/>
              <a:t>BTS_MasterInBigData</a:t>
            </a:r>
            <a:r>
              <a:rPr lang="en-US" sz="1600" dirty="0"/>
              <a:t>/Session_8_DSF”. </a:t>
            </a:r>
            <a:endParaRPr lang="en-US" sz="1600" dirty="0" smtClean="0"/>
          </a:p>
          <a:p>
            <a:pPr marL="285750" indent="-285750">
              <a:buFont typeface="Arial" panose="020B0604020202020204" pitchFamily="34" charset="0"/>
              <a:buChar char="•"/>
            </a:pPr>
            <a:r>
              <a:rPr lang="en-US" sz="1600" dirty="0" smtClean="0"/>
              <a:t>Copy </a:t>
            </a:r>
            <a:r>
              <a:rPr lang="en-US" sz="1600" dirty="0"/>
              <a:t>the folder “Session_8_DSF” into your local folder “</a:t>
            </a:r>
            <a:r>
              <a:rPr lang="en-US" sz="1600" dirty="0" err="1"/>
              <a:t>DataScienceFoundations</a:t>
            </a:r>
            <a:r>
              <a:rPr lang="en-US" sz="1600" dirty="0"/>
              <a:t>”. </a:t>
            </a:r>
            <a:endParaRPr lang="en-US" sz="1600" dirty="0" smtClean="0"/>
          </a:p>
          <a:p>
            <a:pPr marL="285750" indent="-285750">
              <a:buFont typeface="Arial" panose="020B0604020202020204" pitchFamily="34" charset="0"/>
              <a:buChar char="•"/>
            </a:pPr>
            <a:r>
              <a:rPr lang="en-US" sz="1600" dirty="0" smtClean="0"/>
              <a:t>In </a:t>
            </a:r>
            <a:r>
              <a:rPr lang="en-US" sz="1600" dirty="0"/>
              <a:t>the folder “Session_8_DSF” you will see the files called: </a:t>
            </a:r>
          </a:p>
          <a:p>
            <a:r>
              <a:rPr lang="es-ES" sz="1600" i="1" dirty="0" smtClean="0"/>
              <a:t>	- </a:t>
            </a:r>
            <a:r>
              <a:rPr lang="es-ES" sz="1600" i="1" dirty="0"/>
              <a:t>BTS_DataScienceFoundation_Session8_Probability_Distributions_Exercise1.ipynb </a:t>
            </a:r>
            <a:endParaRPr lang="es-ES" sz="1600" dirty="0"/>
          </a:p>
          <a:p>
            <a:pPr marL="285750" indent="-285750">
              <a:buFont typeface="Arial" panose="020B0604020202020204" pitchFamily="34" charset="0"/>
              <a:buChar char="•"/>
            </a:pPr>
            <a:r>
              <a:rPr lang="en-US" sz="1600" dirty="0" smtClean="0"/>
              <a:t>Import </a:t>
            </a:r>
            <a:r>
              <a:rPr lang="en-US" sz="1600" dirty="0"/>
              <a:t>these files into </a:t>
            </a:r>
            <a:r>
              <a:rPr lang="en-US" sz="1600" dirty="0" err="1"/>
              <a:t>Jupyter</a:t>
            </a:r>
            <a:r>
              <a:rPr lang="en-US" sz="1600" dirty="0"/>
              <a:t> Notebook using the “Upload” button. </a:t>
            </a:r>
            <a:endParaRPr lang="en-US" sz="1600" dirty="0" smtClean="0"/>
          </a:p>
          <a:p>
            <a:pPr marL="285750" indent="-285750">
              <a:buFont typeface="Arial" panose="020B0604020202020204" pitchFamily="34" charset="0"/>
              <a:buChar char="•"/>
            </a:pPr>
            <a:r>
              <a:rPr lang="en-US" sz="1600" dirty="0" smtClean="0"/>
              <a:t>Open </a:t>
            </a:r>
            <a:r>
              <a:rPr lang="en-US" sz="1600" dirty="0"/>
              <a:t>the imported script and put your code inside the notebook. </a:t>
            </a:r>
            <a:endParaRPr lang="en-US" sz="1600" dirty="0" smtClean="0"/>
          </a:p>
          <a:p>
            <a:pPr marL="285750" indent="-285750">
              <a:buFont typeface="Arial" panose="020B0604020202020204" pitchFamily="34" charset="0"/>
              <a:buChar char="•"/>
            </a:pPr>
            <a:r>
              <a:rPr lang="en-US" sz="1600" dirty="0" smtClean="0"/>
              <a:t>Export </a:t>
            </a:r>
            <a:r>
              <a:rPr lang="en-US" sz="1600" dirty="0"/>
              <a:t>your Exercise1 *.</a:t>
            </a:r>
            <a:r>
              <a:rPr lang="en-US" sz="1600" dirty="0" err="1"/>
              <a:t>ipynb</a:t>
            </a:r>
            <a:r>
              <a:rPr lang="en-US" sz="1600" dirty="0"/>
              <a:t> notebook and push it to your repository “</a:t>
            </a:r>
            <a:r>
              <a:rPr lang="en-US" sz="1600" dirty="0" err="1"/>
              <a:t>DataScienceFoundations</a:t>
            </a:r>
            <a:r>
              <a:rPr lang="en-US" sz="1600" dirty="0" smtClean="0"/>
              <a:t>”. </a:t>
            </a:r>
            <a:r>
              <a:rPr lang="en-US" sz="1600" dirty="0"/>
              <a:t>Also in “Teams/Assignments” section.</a:t>
            </a:r>
            <a:r>
              <a:rPr lang="en-US" sz="1600" dirty="0" smtClean="0"/>
              <a:t> </a:t>
            </a:r>
            <a:endParaRPr lang="en-US" sz="1600" dirty="0"/>
          </a:p>
        </p:txBody>
      </p:sp>
    </p:spTree>
    <p:extLst>
      <p:ext uri="{BB962C8B-B14F-4D97-AF65-F5344CB8AC3E}">
        <p14:creationId xmlns:p14="http://schemas.microsoft.com/office/powerpoint/2010/main" val="9788536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14075"/>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Exercise 2</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130179"/>
            <a:ext cx="9834979" cy="6047809"/>
          </a:xfrm>
          <a:prstGeom prst="rect">
            <a:avLst/>
          </a:prstGeom>
          <a:noFill/>
        </p:spPr>
        <p:txBody>
          <a:bodyPr wrap="square" rtlCol="0">
            <a:spAutoFit/>
          </a:bodyPr>
          <a:lstStyle/>
          <a:p>
            <a:r>
              <a:rPr lang="en-US" b="1" u="sng" dirty="0" smtClean="0"/>
              <a:t>Exercise </a:t>
            </a:r>
            <a:r>
              <a:rPr lang="en-US" b="1" u="sng" dirty="0"/>
              <a:t>2</a:t>
            </a:r>
            <a:r>
              <a:rPr lang="en-US" b="1" u="sng" dirty="0" smtClean="0"/>
              <a:t> </a:t>
            </a:r>
            <a:r>
              <a:rPr lang="en-US" b="1" u="sng" dirty="0"/>
              <a:t>- </a:t>
            </a:r>
            <a:r>
              <a:rPr lang="pt-PT" b="1" u="sng" dirty="0" smtClean="0"/>
              <a:t>“</a:t>
            </a:r>
            <a:r>
              <a:rPr lang="en-US" b="1" u="sng" dirty="0"/>
              <a:t>Hypothesis Testing Basics - One-Sample </a:t>
            </a:r>
            <a:r>
              <a:rPr lang="en-US" b="1" u="sng" dirty="0" smtClean="0"/>
              <a:t>test</a:t>
            </a:r>
            <a:endParaRPr lang="es-ES" dirty="0"/>
          </a:p>
          <a:p>
            <a:endParaRPr lang="es-ES" dirty="0"/>
          </a:p>
          <a:p>
            <a:pPr marL="285750" indent="-285750">
              <a:buFont typeface="Arial" panose="020B0604020202020204" pitchFamily="34" charset="0"/>
              <a:buChar char="•"/>
            </a:pPr>
            <a:r>
              <a:rPr lang="en-US" sz="1600" dirty="0"/>
              <a:t>Considering the Hypothesis Testing Basics in Demo 3 develop the Hypothesis Tests for the distribution of Population and Sample heights of Spain and </a:t>
            </a:r>
            <a:r>
              <a:rPr lang="en-US" sz="1600" dirty="0" err="1"/>
              <a:t>Catalunya</a:t>
            </a:r>
            <a:r>
              <a:rPr lang="en-US" sz="1600" dirty="0"/>
              <a:t>. </a:t>
            </a:r>
          </a:p>
          <a:p>
            <a:pPr marL="1200150" lvl="2" indent="-285750">
              <a:buFontTx/>
              <a:buChar char="-"/>
            </a:pPr>
            <a:r>
              <a:rPr lang="en-US" sz="1600" dirty="0" smtClean="0"/>
              <a:t>Interpret </a:t>
            </a:r>
            <a:r>
              <a:rPr lang="en-US" sz="1600" dirty="0"/>
              <a:t>and discuss the Results. </a:t>
            </a:r>
            <a:endParaRPr lang="en-US" sz="1600" dirty="0" smtClean="0"/>
          </a:p>
          <a:p>
            <a:pPr marL="1200150" lvl="2" indent="-285750">
              <a:buFontTx/>
              <a:buChar char="-"/>
            </a:pPr>
            <a:r>
              <a:rPr lang="en-US" sz="1600" dirty="0" smtClean="0"/>
              <a:t>Commit </a:t>
            </a:r>
            <a:r>
              <a:rPr lang="en-US" sz="1600" dirty="0"/>
              <a:t>scripts in your GitHub account. You should export your solution code (.</a:t>
            </a:r>
            <a:r>
              <a:rPr lang="en-US" sz="1600" dirty="0" err="1"/>
              <a:t>ipynb</a:t>
            </a:r>
            <a:r>
              <a:rPr lang="en-US" sz="1600" dirty="0"/>
              <a:t> notebook) and push it to your repository “</a:t>
            </a:r>
            <a:r>
              <a:rPr lang="en-US" sz="1600" dirty="0" err="1"/>
              <a:t>DataScienceFoundations</a:t>
            </a:r>
            <a:r>
              <a:rPr lang="en-US" sz="1600" dirty="0"/>
              <a:t>”. </a:t>
            </a:r>
          </a:p>
          <a:p>
            <a:pPr marL="285750" indent="-285750">
              <a:buFont typeface="Arial" panose="020B0604020202020204" pitchFamily="34" charset="0"/>
              <a:buChar char="•"/>
            </a:pPr>
            <a:r>
              <a:rPr lang="en-US" sz="1600" dirty="0" smtClean="0"/>
              <a:t>The </a:t>
            </a:r>
            <a:r>
              <a:rPr lang="en-US" sz="1600" dirty="0"/>
              <a:t>following are the tasks that should complete and synchronize with your repository “</a:t>
            </a:r>
            <a:r>
              <a:rPr lang="en-US" sz="1600" dirty="0" err="1"/>
              <a:t>DataScienceFoundations</a:t>
            </a:r>
            <a:r>
              <a:rPr lang="en-US" sz="1600" dirty="0"/>
              <a:t>” until November </a:t>
            </a:r>
            <a:r>
              <a:rPr lang="en-US" sz="1600" dirty="0" smtClean="0"/>
              <a:t>06. </a:t>
            </a:r>
            <a:r>
              <a:rPr lang="en-US" sz="1600" dirty="0"/>
              <a:t>Please notice that none of these tasks is graded, however it’s important that you correctly understand and complete them in order to be sure that you won’t have problems with further assignments. </a:t>
            </a:r>
            <a:endParaRPr lang="en-US" sz="1600" dirty="0" smtClean="0"/>
          </a:p>
          <a:p>
            <a:endParaRPr lang="en-US" sz="1600" dirty="0"/>
          </a:p>
          <a:p>
            <a:r>
              <a:rPr lang="es-ES" sz="1600" b="1" dirty="0" err="1"/>
              <a:t>Guidelines</a:t>
            </a:r>
            <a:r>
              <a:rPr lang="es-ES" sz="1600" b="1" dirty="0"/>
              <a:t>: </a:t>
            </a:r>
            <a:endParaRPr lang="es-ES" sz="1600" dirty="0"/>
          </a:p>
          <a:p>
            <a:pPr marL="285750" indent="-285750">
              <a:buFont typeface="Arial" panose="020B0604020202020204" pitchFamily="34" charset="0"/>
              <a:buChar char="•"/>
            </a:pPr>
            <a:r>
              <a:rPr lang="en-US" sz="1600" dirty="0" smtClean="0"/>
              <a:t>Clone </a:t>
            </a:r>
            <a:r>
              <a:rPr lang="en-US" sz="1600" dirty="0"/>
              <a:t>the </a:t>
            </a:r>
            <a:r>
              <a:rPr lang="en-US" sz="1600" dirty="0" err="1"/>
              <a:t>Git</a:t>
            </a:r>
            <a:r>
              <a:rPr lang="en-US" sz="1600" dirty="0"/>
              <a:t> repository to get an initial code: </a:t>
            </a:r>
            <a:endParaRPr lang="es-ES" sz="1600" dirty="0"/>
          </a:p>
          <a:p>
            <a:pPr algn="ctr"/>
            <a:r>
              <a:rPr lang="es-ES" sz="1600" dirty="0">
                <a:hlinkClick r:id="rId4"/>
              </a:rPr>
              <a:t>https://</a:t>
            </a:r>
            <a:r>
              <a:rPr lang="es-ES" sz="1600" dirty="0" smtClean="0">
                <a:hlinkClick r:id="rId4"/>
              </a:rPr>
              <a:t>github.com/FGutierresBTS/BTS_MasterInBigData.git</a:t>
            </a:r>
            <a:r>
              <a:rPr lang="es-ES" sz="1600" dirty="0" smtClean="0"/>
              <a:t>  </a:t>
            </a:r>
            <a:endParaRPr lang="es-ES" sz="1600" dirty="0"/>
          </a:p>
          <a:p>
            <a:pPr marL="285750" indent="-285750">
              <a:buFont typeface="Arial" panose="020B0604020202020204" pitchFamily="34" charset="0"/>
              <a:buChar char="•"/>
            </a:pPr>
            <a:r>
              <a:rPr lang="en-US" sz="1600" dirty="0" smtClean="0"/>
              <a:t>Once </a:t>
            </a:r>
            <a:r>
              <a:rPr lang="en-US" sz="1600" dirty="0"/>
              <a:t>you downloaded the repository to your local file system, go to the folder “</a:t>
            </a:r>
            <a:r>
              <a:rPr lang="en-US" sz="1600" dirty="0" err="1"/>
              <a:t>BTS_MasterInBigData</a:t>
            </a:r>
            <a:r>
              <a:rPr lang="en-US" sz="1600" dirty="0"/>
              <a:t>/Session_8_DSF”. </a:t>
            </a:r>
            <a:endParaRPr lang="en-US" sz="1600" dirty="0" smtClean="0"/>
          </a:p>
          <a:p>
            <a:pPr marL="285750" indent="-285750">
              <a:buFont typeface="Arial" panose="020B0604020202020204" pitchFamily="34" charset="0"/>
              <a:buChar char="•"/>
            </a:pPr>
            <a:r>
              <a:rPr lang="en-US" sz="1600" dirty="0" smtClean="0"/>
              <a:t>Copy </a:t>
            </a:r>
            <a:r>
              <a:rPr lang="en-US" sz="1600" dirty="0"/>
              <a:t>the folder “Session_8_DSF” into your local folder “</a:t>
            </a:r>
            <a:r>
              <a:rPr lang="en-US" sz="1600" dirty="0" err="1"/>
              <a:t>DataScienceFoundations</a:t>
            </a:r>
            <a:r>
              <a:rPr lang="en-US" sz="1600" dirty="0"/>
              <a:t>”. </a:t>
            </a:r>
            <a:endParaRPr lang="en-US" sz="1600" dirty="0" smtClean="0"/>
          </a:p>
          <a:p>
            <a:pPr marL="285750" indent="-285750">
              <a:buFont typeface="Arial" panose="020B0604020202020204" pitchFamily="34" charset="0"/>
              <a:buChar char="•"/>
            </a:pPr>
            <a:r>
              <a:rPr lang="en-US" sz="1600" dirty="0" smtClean="0"/>
              <a:t>In </a:t>
            </a:r>
            <a:r>
              <a:rPr lang="en-US" sz="1600" dirty="0"/>
              <a:t>the folder “Session_8_DSF” you will see the files called: </a:t>
            </a:r>
          </a:p>
          <a:p>
            <a:r>
              <a:rPr lang="es-ES" sz="1600" i="1" dirty="0" smtClean="0"/>
              <a:t>	- </a:t>
            </a:r>
            <a:r>
              <a:rPr lang="es-ES" sz="1600" i="1" dirty="0"/>
              <a:t>BTS_DataScienceFoundation_Session8_Probability_Distributions_Exercise2.ipynb </a:t>
            </a:r>
            <a:endParaRPr lang="es-ES" sz="1600" dirty="0"/>
          </a:p>
          <a:p>
            <a:pPr marL="285750" indent="-285750">
              <a:buFont typeface="Arial" panose="020B0604020202020204" pitchFamily="34" charset="0"/>
              <a:buChar char="•"/>
            </a:pPr>
            <a:r>
              <a:rPr lang="en-US" sz="1600" dirty="0" smtClean="0"/>
              <a:t>Import </a:t>
            </a:r>
            <a:r>
              <a:rPr lang="en-US" sz="1600" dirty="0"/>
              <a:t>these files into </a:t>
            </a:r>
            <a:r>
              <a:rPr lang="en-US" sz="1600" dirty="0" err="1"/>
              <a:t>Jupyter</a:t>
            </a:r>
            <a:r>
              <a:rPr lang="en-US" sz="1600" dirty="0"/>
              <a:t> Notebook using the “Upload” button. </a:t>
            </a:r>
            <a:endParaRPr lang="en-US" sz="1600" dirty="0" smtClean="0"/>
          </a:p>
          <a:p>
            <a:pPr marL="285750" indent="-285750">
              <a:buFont typeface="Arial" panose="020B0604020202020204" pitchFamily="34" charset="0"/>
              <a:buChar char="•"/>
            </a:pPr>
            <a:r>
              <a:rPr lang="en-US" sz="1600" dirty="0" smtClean="0"/>
              <a:t>Open </a:t>
            </a:r>
            <a:r>
              <a:rPr lang="en-US" sz="1600" dirty="0"/>
              <a:t>the imported script and put your code inside the notebook. </a:t>
            </a:r>
            <a:endParaRPr lang="en-US" sz="1600" dirty="0" smtClean="0"/>
          </a:p>
          <a:p>
            <a:pPr marL="285750" indent="-285750">
              <a:buFont typeface="Arial" panose="020B0604020202020204" pitchFamily="34" charset="0"/>
              <a:buChar char="•"/>
            </a:pPr>
            <a:r>
              <a:rPr lang="en-US" sz="1600" dirty="0" smtClean="0"/>
              <a:t>Export </a:t>
            </a:r>
            <a:r>
              <a:rPr lang="en-US" sz="1600" dirty="0"/>
              <a:t>your Exercise2 *.</a:t>
            </a:r>
            <a:r>
              <a:rPr lang="en-US" sz="1600" dirty="0" err="1"/>
              <a:t>ipynb</a:t>
            </a:r>
            <a:r>
              <a:rPr lang="en-US" sz="1600" dirty="0"/>
              <a:t> notebook and push it to your repository “</a:t>
            </a:r>
            <a:r>
              <a:rPr lang="en-US" sz="1600" dirty="0" err="1"/>
              <a:t>DataScienceFoundations</a:t>
            </a:r>
            <a:r>
              <a:rPr lang="en-US" sz="1600" dirty="0"/>
              <a:t>”. </a:t>
            </a:r>
            <a:r>
              <a:rPr lang="en-US" sz="1600" dirty="0" smtClean="0"/>
              <a:t>Also </a:t>
            </a:r>
            <a:r>
              <a:rPr lang="en-US" sz="1600" dirty="0"/>
              <a:t>in </a:t>
            </a:r>
            <a:r>
              <a:rPr lang="en-US" sz="1600" dirty="0" smtClean="0"/>
              <a:t>“Teams/Assignments” </a:t>
            </a:r>
            <a:r>
              <a:rPr lang="en-US" sz="1600" dirty="0"/>
              <a:t>section. </a:t>
            </a:r>
          </a:p>
          <a:p>
            <a:pPr lvl="2"/>
            <a:endParaRPr lang="en-US" sz="1500" dirty="0" smtClean="0"/>
          </a:p>
        </p:txBody>
      </p:sp>
    </p:spTree>
    <p:extLst>
      <p:ext uri="{BB962C8B-B14F-4D97-AF65-F5344CB8AC3E}">
        <p14:creationId xmlns:p14="http://schemas.microsoft.com/office/powerpoint/2010/main" val="2051862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24636" y="3129995"/>
            <a:ext cx="4485523" cy="1077218"/>
          </a:xfrm>
          <a:prstGeom prst="rect">
            <a:avLst/>
          </a:prstGeom>
          <a:noFill/>
        </p:spPr>
        <p:txBody>
          <a:bodyPr wrap="none" rtlCol="0">
            <a:spAutoFit/>
          </a:bodyPr>
          <a:lstStyle/>
          <a:p>
            <a:r>
              <a:rPr lang="en-GB" sz="3200" b="1" dirty="0" smtClean="0">
                <a:latin typeface="Arial" panose="020B0604020202020204" pitchFamily="34" charset="0"/>
                <a:cs typeface="Arial" panose="020B0604020202020204" pitchFamily="34" charset="0"/>
              </a:rPr>
              <a:t>Individual </a:t>
            </a:r>
            <a:r>
              <a:rPr lang="en-GB" sz="3200" b="1" dirty="0">
                <a:latin typeface="Arial" panose="020B0604020202020204" pitchFamily="34" charset="0"/>
                <a:cs typeface="Arial" panose="020B0604020202020204" pitchFamily="34" charset="0"/>
              </a:rPr>
              <a:t>assignment</a:t>
            </a:r>
          </a:p>
          <a:p>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a16="http://schemas.microsoft.com/office/drawing/2014/main" xmlns=""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837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402855"/>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Individual </a:t>
            </a:r>
            <a:r>
              <a:rPr lang="en-GB" sz="3200" b="1" dirty="0" smtClean="0">
                <a:solidFill>
                  <a:schemeClr val="tx1"/>
                </a:solidFill>
                <a:latin typeface="Arial" panose="020B0604020202020204" pitchFamily="34" charset="0"/>
                <a:cs typeface="Arial" panose="020B0604020202020204" pitchFamily="34" charset="0"/>
              </a:rPr>
              <a:t>assignment</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a16="http://schemas.microsoft.com/office/drawing/2014/main" xmlns=""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236715"/>
            <a:ext cx="9834979" cy="5601533"/>
          </a:xfrm>
          <a:prstGeom prst="rect">
            <a:avLst/>
          </a:prstGeom>
          <a:noFill/>
        </p:spPr>
        <p:txBody>
          <a:bodyPr wrap="square" rtlCol="0">
            <a:spAutoFit/>
          </a:bodyPr>
          <a:lstStyle/>
          <a:p>
            <a:pPr algn="ctr"/>
            <a:endParaRPr lang="en-US" sz="2000" dirty="0" smtClean="0"/>
          </a:p>
          <a:p>
            <a:pPr marL="285750" indent="-285750">
              <a:buFont typeface="Arial" panose="020B0604020202020204" pitchFamily="34" charset="0"/>
              <a:buChar char="•"/>
            </a:pPr>
            <a:r>
              <a:rPr lang="en-US" sz="1700" dirty="0" smtClean="0"/>
              <a:t>Considering </a:t>
            </a:r>
            <a:r>
              <a:rPr lang="en-US" sz="1700" dirty="0"/>
              <a:t>the Probability Distributions in Demo1 develop the Conditional probability ratings ('A','B','C','D') by type of food. </a:t>
            </a:r>
            <a:endParaRPr lang="en-US" sz="1700" dirty="0" smtClean="0"/>
          </a:p>
          <a:p>
            <a:pPr marL="285750" indent="-285750">
              <a:buFont typeface="Arial" panose="020B0604020202020204" pitchFamily="34" charset="0"/>
              <a:buChar char="•"/>
            </a:pPr>
            <a:r>
              <a:rPr lang="en-US" sz="1700" dirty="0" smtClean="0"/>
              <a:t>Commit </a:t>
            </a:r>
            <a:r>
              <a:rPr lang="en-US" sz="1700" dirty="0"/>
              <a:t>scripts in your GitHub account. You should export your </a:t>
            </a:r>
            <a:r>
              <a:rPr lang="en-US" sz="1700" dirty="0" err="1"/>
              <a:t>your</a:t>
            </a:r>
            <a:r>
              <a:rPr lang="en-US" sz="1700" dirty="0"/>
              <a:t> solution code (.</a:t>
            </a:r>
            <a:r>
              <a:rPr lang="en-US" sz="1700" dirty="0" err="1"/>
              <a:t>ipynb</a:t>
            </a:r>
            <a:r>
              <a:rPr lang="en-US" sz="1700" dirty="0"/>
              <a:t> notebook) and push it to your repository “</a:t>
            </a:r>
            <a:r>
              <a:rPr lang="en-US" sz="1700" dirty="0" err="1"/>
              <a:t>DataScienceFoundations</a:t>
            </a:r>
            <a:r>
              <a:rPr lang="en-US" sz="1700" dirty="0"/>
              <a:t>”. </a:t>
            </a:r>
            <a:endParaRPr lang="en-US" sz="1700" dirty="0" smtClean="0"/>
          </a:p>
          <a:p>
            <a:pPr marL="285750" indent="-285750">
              <a:buFont typeface="Arial" panose="020B0604020202020204" pitchFamily="34" charset="0"/>
              <a:buChar char="•"/>
            </a:pPr>
            <a:r>
              <a:rPr lang="en-US" sz="1700" dirty="0" smtClean="0"/>
              <a:t>The </a:t>
            </a:r>
            <a:r>
              <a:rPr lang="en-US" sz="1700" dirty="0"/>
              <a:t>following are the tasks that should complete and synchronize with your repository “</a:t>
            </a:r>
            <a:r>
              <a:rPr lang="en-US" sz="1700" dirty="0" err="1"/>
              <a:t>DataScienceFoundations</a:t>
            </a:r>
            <a:r>
              <a:rPr lang="en-US" sz="1700" dirty="0"/>
              <a:t>” until November </a:t>
            </a:r>
            <a:r>
              <a:rPr lang="en-US" sz="1700" dirty="0" smtClean="0"/>
              <a:t>06. </a:t>
            </a:r>
            <a:endParaRPr lang="en-US" sz="1700" dirty="0" smtClean="0"/>
          </a:p>
          <a:p>
            <a:pPr marL="285750" indent="-285750">
              <a:buFont typeface="Arial" panose="020B0604020202020204" pitchFamily="34" charset="0"/>
              <a:buChar char="•"/>
            </a:pPr>
            <a:endParaRPr lang="en-US" sz="1700" dirty="0"/>
          </a:p>
          <a:p>
            <a:r>
              <a:rPr lang="es-ES" sz="1700" b="1" dirty="0" err="1"/>
              <a:t>Guidelines</a:t>
            </a:r>
            <a:r>
              <a:rPr lang="es-ES" sz="1700" b="1" dirty="0"/>
              <a:t>: </a:t>
            </a:r>
            <a:endParaRPr lang="es-ES" sz="1700" dirty="0"/>
          </a:p>
          <a:p>
            <a:pPr marL="285750" indent="-285750">
              <a:buFont typeface="Arial" panose="020B0604020202020204" pitchFamily="34" charset="0"/>
              <a:buChar char="•"/>
            </a:pPr>
            <a:r>
              <a:rPr lang="en-US" sz="1700" dirty="0" smtClean="0"/>
              <a:t>Clone </a:t>
            </a:r>
            <a:r>
              <a:rPr lang="en-US" sz="1700" dirty="0"/>
              <a:t>the </a:t>
            </a:r>
            <a:r>
              <a:rPr lang="en-US" sz="1700" dirty="0" err="1"/>
              <a:t>Git</a:t>
            </a:r>
            <a:r>
              <a:rPr lang="en-US" sz="1700" dirty="0"/>
              <a:t> repository to get an initial code: </a:t>
            </a:r>
            <a:endParaRPr lang="es-ES" sz="1700" dirty="0"/>
          </a:p>
          <a:p>
            <a:pPr algn="ctr"/>
            <a:r>
              <a:rPr lang="es-ES" sz="1700" dirty="0">
                <a:hlinkClick r:id="rId4"/>
              </a:rPr>
              <a:t>https://</a:t>
            </a:r>
            <a:r>
              <a:rPr lang="es-ES" sz="1700" dirty="0" smtClean="0">
                <a:hlinkClick r:id="rId4"/>
              </a:rPr>
              <a:t>github.com/FGutierresBTS/BTS_MasterInBigData.git</a:t>
            </a:r>
            <a:r>
              <a:rPr lang="es-ES" sz="1700" dirty="0" smtClean="0"/>
              <a:t>  </a:t>
            </a:r>
            <a:endParaRPr lang="es-ES" sz="1700" dirty="0"/>
          </a:p>
          <a:p>
            <a:pPr marL="285750" indent="-285750">
              <a:buFont typeface="Arial" panose="020B0604020202020204" pitchFamily="34" charset="0"/>
              <a:buChar char="•"/>
            </a:pPr>
            <a:r>
              <a:rPr lang="en-US" sz="1700" dirty="0" smtClean="0"/>
              <a:t>Once </a:t>
            </a:r>
            <a:r>
              <a:rPr lang="en-US" sz="1700" dirty="0"/>
              <a:t>you downloaded the repository to your local file system, go to the folder “</a:t>
            </a:r>
            <a:r>
              <a:rPr lang="en-US" sz="1700" dirty="0" err="1"/>
              <a:t>BTS_MasterInBigData</a:t>
            </a:r>
            <a:r>
              <a:rPr lang="en-US" sz="1700" dirty="0"/>
              <a:t>/ Session_8_DSF”. </a:t>
            </a:r>
          </a:p>
          <a:p>
            <a:pPr marL="285750" indent="-285750">
              <a:buFont typeface="Arial" panose="020B0604020202020204" pitchFamily="34" charset="0"/>
              <a:buChar char="•"/>
            </a:pPr>
            <a:r>
              <a:rPr lang="en-US" sz="1700" dirty="0" smtClean="0"/>
              <a:t>Copy </a:t>
            </a:r>
            <a:r>
              <a:rPr lang="en-US" sz="1700" dirty="0"/>
              <a:t>the folder “Session_8_DSF” into your local folder “</a:t>
            </a:r>
            <a:r>
              <a:rPr lang="en-US" sz="1700" dirty="0" err="1"/>
              <a:t>DataScienceFoundations</a:t>
            </a:r>
            <a:r>
              <a:rPr lang="en-US" sz="1700" dirty="0"/>
              <a:t>”. </a:t>
            </a:r>
          </a:p>
          <a:p>
            <a:pPr marL="285750" indent="-285750">
              <a:buFont typeface="Arial" panose="020B0604020202020204" pitchFamily="34" charset="0"/>
              <a:buChar char="•"/>
            </a:pPr>
            <a:r>
              <a:rPr lang="en-US" sz="1700" dirty="0" smtClean="0"/>
              <a:t>In </a:t>
            </a:r>
            <a:r>
              <a:rPr lang="en-US" sz="1700" dirty="0"/>
              <a:t>the folder “Session_8_DSF” you will see the files called: </a:t>
            </a:r>
            <a:endParaRPr lang="es-ES" sz="1700" dirty="0"/>
          </a:p>
          <a:p>
            <a:r>
              <a:rPr lang="es-ES" sz="1700" dirty="0" smtClean="0"/>
              <a:t>	- </a:t>
            </a:r>
            <a:r>
              <a:rPr lang="es-ES" sz="1700" i="1" dirty="0"/>
              <a:t>BTS_DataScienceFoundation_Session8_Probability_Distributions_Assignment.ipynb. </a:t>
            </a:r>
            <a:endParaRPr lang="es-ES" sz="1700" dirty="0"/>
          </a:p>
          <a:p>
            <a:pPr marL="285750" indent="-285750">
              <a:buFont typeface="Arial" panose="020B0604020202020204" pitchFamily="34" charset="0"/>
              <a:buChar char="•"/>
            </a:pPr>
            <a:r>
              <a:rPr lang="en-US" sz="1700" dirty="0" smtClean="0"/>
              <a:t>Import </a:t>
            </a:r>
            <a:r>
              <a:rPr lang="en-US" sz="1700" dirty="0"/>
              <a:t>these files into </a:t>
            </a:r>
            <a:r>
              <a:rPr lang="en-US" sz="1700" dirty="0" err="1"/>
              <a:t>Jupyter</a:t>
            </a:r>
            <a:r>
              <a:rPr lang="en-US" sz="1700" dirty="0"/>
              <a:t> Notebook using the “Upload” button. </a:t>
            </a:r>
          </a:p>
          <a:p>
            <a:pPr marL="285750" indent="-285750">
              <a:buFont typeface="Arial" panose="020B0604020202020204" pitchFamily="34" charset="0"/>
              <a:buChar char="•"/>
            </a:pPr>
            <a:r>
              <a:rPr lang="en-US" sz="1700" dirty="0" smtClean="0"/>
              <a:t>Open </a:t>
            </a:r>
            <a:r>
              <a:rPr lang="en-US" sz="1700" dirty="0"/>
              <a:t>the imported script and put your code inside the notebook. </a:t>
            </a:r>
          </a:p>
          <a:p>
            <a:pPr marL="285750" indent="-285750">
              <a:buFont typeface="Arial" panose="020B0604020202020204" pitchFamily="34" charset="0"/>
              <a:buChar char="•"/>
            </a:pPr>
            <a:r>
              <a:rPr lang="en-US" sz="1700" dirty="0" smtClean="0"/>
              <a:t>Export </a:t>
            </a:r>
            <a:r>
              <a:rPr lang="en-US" sz="1700" dirty="0"/>
              <a:t>your Assignment *.</a:t>
            </a:r>
            <a:r>
              <a:rPr lang="en-US" sz="1700" dirty="0" err="1"/>
              <a:t>ipynb</a:t>
            </a:r>
            <a:r>
              <a:rPr lang="en-US" sz="1700" dirty="0"/>
              <a:t> notebook and push it to your repository “</a:t>
            </a:r>
            <a:r>
              <a:rPr lang="en-US" sz="1700" dirty="0" err="1"/>
              <a:t>DataScienceFoundations</a:t>
            </a:r>
            <a:r>
              <a:rPr lang="en-US" sz="1700" dirty="0"/>
              <a:t>”. </a:t>
            </a:r>
            <a:r>
              <a:rPr lang="en-US" sz="1600" dirty="0"/>
              <a:t>Also in “Teams/Assignments” section.</a:t>
            </a:r>
            <a:endParaRPr lang="en-US" sz="1700" dirty="0"/>
          </a:p>
          <a:p>
            <a:endParaRPr lang="es-ES" sz="1600" dirty="0"/>
          </a:p>
        </p:txBody>
      </p:sp>
    </p:spTree>
    <p:extLst>
      <p:ext uri="{BB962C8B-B14F-4D97-AF65-F5344CB8AC3E}">
        <p14:creationId xmlns:p14="http://schemas.microsoft.com/office/powerpoint/2010/main" val="40542153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605956"/>
            <a:ext cx="9906000" cy="3193653"/>
          </a:xfrm>
          <a:prstGeom prst="rect">
            <a:avLst/>
          </a:prstGeom>
          <a:solidFill>
            <a:srgbClr val="009DD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ectángulo 47"/>
          <p:cNvSpPr/>
          <p:nvPr/>
        </p:nvSpPr>
        <p:spPr>
          <a:xfrm>
            <a:off x="365126" y="4905376"/>
            <a:ext cx="9159875" cy="10807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solidFill>
                  <a:srgbClr val="000000"/>
                </a:solidFill>
                <a:latin typeface="Avenir Black"/>
                <a:cs typeface="Avenir Black"/>
              </a:rPr>
              <a:t>Thank you</a:t>
            </a:r>
          </a:p>
          <a:p>
            <a:pPr algn="ctr">
              <a:defRPr/>
            </a:pPr>
            <a:r>
              <a:rPr lang="en-US" sz="1400" dirty="0">
                <a:solidFill>
                  <a:srgbClr val="000000"/>
                </a:solidFill>
                <a:latin typeface="Avenir Book"/>
                <a:cs typeface="Avenir Book"/>
              </a:rPr>
              <a:t>Barcelona, 2017</a:t>
            </a:r>
            <a:endParaRPr lang="en-US" sz="1100" dirty="0">
              <a:solidFill>
                <a:srgbClr val="000000"/>
              </a:solidFill>
              <a:latin typeface="Avenir Book"/>
              <a:cs typeface="Avenir Book"/>
            </a:endParaRPr>
          </a:p>
        </p:txBody>
      </p:sp>
      <p:pic>
        <p:nvPicPr>
          <p:cNvPr id="34820" name="Imagen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3300" y="1728789"/>
            <a:ext cx="5384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0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Today’s Objective</a:t>
            </a:r>
          </a:p>
        </p:txBody>
      </p:sp>
      <p:pic>
        <p:nvPicPr>
          <p:cNvPr id="9" name="Picture 2" descr="C:\Users\jordi.selles\Desktop\logo_EURECAT_Alta.jpg">
            <a:extLst>
              <a:ext uri="{FF2B5EF4-FFF2-40B4-BE49-F238E27FC236}">
                <a16:creationId xmlns="" xmlns:a16="http://schemas.microsoft.com/office/drawing/2014/main" id="{8E85A316-BD1D-445A-A5DC-E81A01DA3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txBox="1">
            <a:spLocks/>
          </p:cNvSpPr>
          <p:nvPr/>
        </p:nvSpPr>
        <p:spPr>
          <a:xfrm>
            <a:off x="2639669" y="4381731"/>
            <a:ext cx="3912524" cy="1347112"/>
          </a:xfrm>
          <a:prstGeom prst="rect">
            <a:avLst/>
          </a:prstGeom>
          <a:no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dirty="0"/>
              <a:t>How to </a:t>
            </a:r>
            <a:r>
              <a:rPr lang="en-US" dirty="0"/>
              <a:t>perform Probability </a:t>
            </a:r>
            <a:r>
              <a:rPr lang="en-US" dirty="0" smtClean="0"/>
              <a:t>distributions.</a:t>
            </a:r>
            <a:endParaRPr lang="en-US" dirty="0"/>
          </a:p>
          <a:p>
            <a:pPr algn="just"/>
            <a:r>
              <a:rPr lang="en-US" dirty="0"/>
              <a:t>How to </a:t>
            </a:r>
            <a:r>
              <a:rPr lang="en-US" dirty="0" smtClean="0"/>
              <a:t>interpret results</a:t>
            </a:r>
            <a:r>
              <a:rPr lang="en-GB" dirty="0" smtClean="0"/>
              <a:t>.</a:t>
            </a:r>
            <a:endParaRPr lang="es-ES" dirty="0"/>
          </a:p>
        </p:txBody>
      </p:sp>
      <p:grpSp>
        <p:nvGrpSpPr>
          <p:cNvPr id="10" name="Group 22"/>
          <p:cNvGrpSpPr/>
          <p:nvPr/>
        </p:nvGrpSpPr>
        <p:grpSpPr>
          <a:xfrm>
            <a:off x="7349073" y="1277199"/>
            <a:ext cx="2614220" cy="5462231"/>
            <a:chOff x="7250113" y="2084388"/>
            <a:chExt cx="1171575" cy="2447925"/>
          </a:xfrm>
          <a:effectLst>
            <a:outerShdw blurRad="1270000" dist="660400" dir="21540000" sx="109000" sy="109000" algn="ctr" rotWithShape="0">
              <a:srgbClr val="000000">
                <a:alpha val="31000"/>
              </a:srgbClr>
            </a:outerShdw>
          </a:effectLst>
        </p:grpSpPr>
        <p:sp>
          <p:nvSpPr>
            <p:cNvPr id="11" name="Freeform 538"/>
            <p:cNvSpPr>
              <a:spLocks/>
            </p:cNvSpPr>
            <p:nvPr/>
          </p:nvSpPr>
          <p:spPr bwMode="auto">
            <a:xfrm>
              <a:off x="7510463" y="2655888"/>
              <a:ext cx="352425" cy="641350"/>
            </a:xfrm>
            <a:custGeom>
              <a:avLst/>
              <a:gdLst>
                <a:gd name="T0" fmla="*/ 110 w 110"/>
                <a:gd name="T1" fmla="*/ 0 h 198"/>
                <a:gd name="T2" fmla="*/ 18 w 110"/>
                <a:gd name="T3" fmla="*/ 198 h 198"/>
                <a:gd name="T4" fmla="*/ 0 w 110"/>
                <a:gd name="T5" fmla="*/ 198 h 198"/>
                <a:gd name="T6" fmla="*/ 88 w 110"/>
                <a:gd name="T7" fmla="*/ 0 h 198"/>
                <a:gd name="T8" fmla="*/ 105 w 110"/>
                <a:gd name="T9" fmla="*/ 0 h 198"/>
                <a:gd name="T10" fmla="*/ 110 w 110"/>
                <a:gd name="T11" fmla="*/ 0 h 198"/>
              </a:gdLst>
              <a:ahLst/>
              <a:cxnLst>
                <a:cxn ang="0">
                  <a:pos x="T0" y="T1"/>
                </a:cxn>
                <a:cxn ang="0">
                  <a:pos x="T2" y="T3"/>
                </a:cxn>
                <a:cxn ang="0">
                  <a:pos x="T4" y="T5"/>
                </a:cxn>
                <a:cxn ang="0">
                  <a:pos x="T6" y="T7"/>
                </a:cxn>
                <a:cxn ang="0">
                  <a:pos x="T8" y="T9"/>
                </a:cxn>
                <a:cxn ang="0">
                  <a:pos x="T10" y="T11"/>
                </a:cxn>
              </a:cxnLst>
              <a:rect l="0" t="0" r="r" b="b"/>
              <a:pathLst>
                <a:path w="110" h="198">
                  <a:moveTo>
                    <a:pt x="110" y="0"/>
                  </a:moveTo>
                  <a:cubicBezTo>
                    <a:pt x="59" y="0"/>
                    <a:pt x="18" y="88"/>
                    <a:pt x="18" y="198"/>
                  </a:cubicBezTo>
                  <a:cubicBezTo>
                    <a:pt x="12" y="198"/>
                    <a:pt x="6" y="198"/>
                    <a:pt x="0" y="198"/>
                  </a:cubicBezTo>
                  <a:cubicBezTo>
                    <a:pt x="1" y="91"/>
                    <a:pt x="39" y="5"/>
                    <a:pt x="88" y="0"/>
                  </a:cubicBezTo>
                  <a:cubicBezTo>
                    <a:pt x="96" y="0"/>
                    <a:pt x="103" y="0"/>
                    <a:pt x="105" y="0"/>
                  </a:cubicBezTo>
                  <a:cubicBezTo>
                    <a:pt x="107" y="0"/>
                    <a:pt x="108" y="0"/>
                    <a:pt x="11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2" name="Freeform 539"/>
            <p:cNvSpPr>
              <a:spLocks/>
            </p:cNvSpPr>
            <p:nvPr/>
          </p:nvSpPr>
          <p:spPr bwMode="auto">
            <a:xfrm>
              <a:off x="7510463" y="3297238"/>
              <a:ext cx="352425" cy="663575"/>
            </a:xfrm>
            <a:custGeom>
              <a:avLst/>
              <a:gdLst>
                <a:gd name="T0" fmla="*/ 18 w 110"/>
                <a:gd name="T1" fmla="*/ 0 h 205"/>
                <a:gd name="T2" fmla="*/ 110 w 110"/>
                <a:gd name="T3" fmla="*/ 204 h 205"/>
                <a:gd name="T4" fmla="*/ 92 w 110"/>
                <a:gd name="T5" fmla="*/ 205 h 205"/>
                <a:gd name="T6" fmla="*/ 0 w 110"/>
                <a:gd name="T7" fmla="*/ 0 h 205"/>
                <a:gd name="T8" fmla="*/ 18 w 110"/>
                <a:gd name="T9" fmla="*/ 0 h 205"/>
              </a:gdLst>
              <a:ahLst/>
              <a:cxnLst>
                <a:cxn ang="0">
                  <a:pos x="T0" y="T1"/>
                </a:cxn>
                <a:cxn ang="0">
                  <a:pos x="T2" y="T3"/>
                </a:cxn>
                <a:cxn ang="0">
                  <a:pos x="T4" y="T5"/>
                </a:cxn>
                <a:cxn ang="0">
                  <a:pos x="T6" y="T7"/>
                </a:cxn>
                <a:cxn ang="0">
                  <a:pos x="T8" y="T9"/>
                </a:cxn>
              </a:cxnLst>
              <a:rect l="0" t="0" r="r" b="b"/>
              <a:pathLst>
                <a:path w="110" h="205">
                  <a:moveTo>
                    <a:pt x="18" y="0"/>
                  </a:moveTo>
                  <a:cubicBezTo>
                    <a:pt x="17" y="111"/>
                    <a:pt x="59" y="203"/>
                    <a:pt x="110" y="204"/>
                  </a:cubicBezTo>
                  <a:cubicBezTo>
                    <a:pt x="92" y="205"/>
                    <a:pt x="92" y="205"/>
                    <a:pt x="92" y="205"/>
                  </a:cubicBezTo>
                  <a:cubicBezTo>
                    <a:pt x="41" y="203"/>
                    <a:pt x="0" y="111"/>
                    <a:pt x="0" y="0"/>
                  </a:cubicBezTo>
                  <a:cubicBezTo>
                    <a:pt x="6"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3" name="Freeform 540"/>
            <p:cNvSpPr>
              <a:spLocks/>
            </p:cNvSpPr>
            <p:nvPr/>
          </p:nvSpPr>
          <p:spPr bwMode="auto">
            <a:xfrm>
              <a:off x="7612063" y="2879726"/>
              <a:ext cx="250825" cy="857250"/>
            </a:xfrm>
            <a:custGeom>
              <a:avLst/>
              <a:gdLst>
                <a:gd name="T0" fmla="*/ 18 w 78"/>
                <a:gd name="T1" fmla="*/ 130 h 265"/>
                <a:gd name="T2" fmla="*/ 78 w 78"/>
                <a:gd name="T3" fmla="*/ 264 h 265"/>
                <a:gd name="T4" fmla="*/ 60 w 78"/>
                <a:gd name="T5" fmla="*/ 265 h 265"/>
                <a:gd name="T6" fmla="*/ 0 w 78"/>
                <a:gd name="T7" fmla="*/ 130 h 265"/>
                <a:gd name="T8" fmla="*/ 52 w 78"/>
                <a:gd name="T9" fmla="*/ 1 h 265"/>
                <a:gd name="T10" fmla="*/ 76 w 78"/>
                <a:gd name="T11" fmla="*/ 0 h 265"/>
                <a:gd name="T12" fmla="*/ 78 w 78"/>
                <a:gd name="T13" fmla="*/ 0 h 265"/>
                <a:gd name="T14" fmla="*/ 18 w 78"/>
                <a:gd name="T15" fmla="*/ 13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65">
                  <a:moveTo>
                    <a:pt x="18" y="130"/>
                  </a:moveTo>
                  <a:cubicBezTo>
                    <a:pt x="17" y="203"/>
                    <a:pt x="44" y="263"/>
                    <a:pt x="78" y="264"/>
                  </a:cubicBezTo>
                  <a:cubicBezTo>
                    <a:pt x="60" y="265"/>
                    <a:pt x="60" y="265"/>
                    <a:pt x="60" y="265"/>
                  </a:cubicBezTo>
                  <a:cubicBezTo>
                    <a:pt x="27" y="263"/>
                    <a:pt x="0" y="203"/>
                    <a:pt x="0" y="130"/>
                  </a:cubicBezTo>
                  <a:cubicBezTo>
                    <a:pt x="0" y="64"/>
                    <a:pt x="23" y="10"/>
                    <a:pt x="52" y="1"/>
                  </a:cubicBezTo>
                  <a:cubicBezTo>
                    <a:pt x="61" y="0"/>
                    <a:pt x="68" y="0"/>
                    <a:pt x="76" y="0"/>
                  </a:cubicBezTo>
                  <a:cubicBezTo>
                    <a:pt x="78" y="0"/>
                    <a:pt x="78" y="0"/>
                    <a:pt x="78" y="0"/>
                  </a:cubicBezTo>
                  <a:cubicBezTo>
                    <a:pt x="45" y="0"/>
                    <a:pt x="18" y="58"/>
                    <a:pt x="18" y="13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4" name="Freeform 541"/>
            <p:cNvSpPr>
              <a:spLocks noEditPoints="1"/>
            </p:cNvSpPr>
            <p:nvPr/>
          </p:nvSpPr>
          <p:spPr bwMode="auto">
            <a:xfrm>
              <a:off x="7708901" y="3219451"/>
              <a:ext cx="153988" cy="307975"/>
            </a:xfrm>
            <a:custGeom>
              <a:avLst/>
              <a:gdLst>
                <a:gd name="T0" fmla="*/ 31 w 48"/>
                <a:gd name="T1" fmla="*/ 95 h 95"/>
                <a:gd name="T2" fmla="*/ 20 w 48"/>
                <a:gd name="T3" fmla="*/ 0 h 95"/>
                <a:gd name="T4" fmla="*/ 9 w 48"/>
                <a:gd name="T5" fmla="*/ 74 h 95"/>
                <a:gd name="T6" fmla="*/ 12 w 48"/>
                <a:gd name="T7" fmla="*/ 74 h 95"/>
                <a:gd name="T8" fmla="*/ 15 w 48"/>
                <a:gd name="T9" fmla="*/ 74 h 95"/>
                <a:gd name="T10" fmla="*/ 18 w 48"/>
                <a:gd name="T11" fmla="*/ 73 h 95"/>
                <a:gd name="T12" fmla="*/ 22 w 48"/>
                <a:gd name="T13" fmla="*/ 73 h 95"/>
                <a:gd name="T14" fmla="*/ 25 w 48"/>
                <a:gd name="T15" fmla="*/ 73 h 95"/>
                <a:gd name="T16" fmla="*/ 24 w 48"/>
                <a:gd name="T17" fmla="*/ 73 h 95"/>
                <a:gd name="T18" fmla="*/ 21 w 48"/>
                <a:gd name="T19" fmla="*/ 73 h 95"/>
                <a:gd name="T20" fmla="*/ 17 w 48"/>
                <a:gd name="T21" fmla="*/ 73 h 95"/>
                <a:gd name="T22" fmla="*/ 14 w 48"/>
                <a:gd name="T23" fmla="*/ 74 h 95"/>
                <a:gd name="T24" fmla="*/ 11 w 48"/>
                <a:gd name="T25" fmla="*/ 74 h 95"/>
                <a:gd name="T26" fmla="*/ 9 w 48"/>
                <a:gd name="T27" fmla="*/ 73 h 95"/>
                <a:gd name="T28" fmla="*/ 7 w 48"/>
                <a:gd name="T29" fmla="*/ 69 h 95"/>
                <a:gd name="T30" fmla="*/ 6 w 48"/>
                <a:gd name="T31" fmla="*/ 65 h 95"/>
                <a:gd name="T32" fmla="*/ 5 w 48"/>
                <a:gd name="T33" fmla="*/ 62 h 95"/>
                <a:gd name="T34" fmla="*/ 4 w 48"/>
                <a:gd name="T35" fmla="*/ 57 h 95"/>
                <a:gd name="T36" fmla="*/ 3 w 48"/>
                <a:gd name="T37" fmla="*/ 54 h 95"/>
                <a:gd name="T38" fmla="*/ 4 w 48"/>
                <a:gd name="T39" fmla="*/ 57 h 95"/>
                <a:gd name="T40" fmla="*/ 5 w 48"/>
                <a:gd name="T41" fmla="*/ 62 h 95"/>
                <a:gd name="T42" fmla="*/ 6 w 48"/>
                <a:gd name="T43" fmla="*/ 65 h 95"/>
                <a:gd name="T44" fmla="*/ 7 w 48"/>
                <a:gd name="T45" fmla="*/ 69 h 95"/>
                <a:gd name="T46" fmla="*/ 9 w 48"/>
                <a:gd name="T47" fmla="*/ 73 h 95"/>
                <a:gd name="T48" fmla="*/ 19 w 48"/>
                <a:gd name="T49" fmla="*/ 55 h 95"/>
                <a:gd name="T50" fmla="*/ 20 w 48"/>
                <a:gd name="T51" fmla="*/ 59 h 95"/>
                <a:gd name="T52" fmla="*/ 22 w 48"/>
                <a:gd name="T53" fmla="*/ 63 h 95"/>
                <a:gd name="T54" fmla="*/ 23 w 48"/>
                <a:gd name="T55" fmla="*/ 67 h 95"/>
                <a:gd name="T56" fmla="*/ 24 w 48"/>
                <a:gd name="T57" fmla="*/ 70 h 95"/>
                <a:gd name="T58" fmla="*/ 26 w 48"/>
                <a:gd name="T59" fmla="*/ 73 h 95"/>
                <a:gd name="T60" fmla="*/ 24 w 48"/>
                <a:gd name="T61" fmla="*/ 70 h 95"/>
                <a:gd name="T62" fmla="*/ 23 w 48"/>
                <a:gd name="T63" fmla="*/ 67 h 95"/>
                <a:gd name="T64" fmla="*/ 22 w 48"/>
                <a:gd name="T65" fmla="*/ 63 h 95"/>
                <a:gd name="T66" fmla="*/ 20 w 48"/>
                <a:gd name="T67" fmla="*/ 59 h 95"/>
                <a:gd name="T68" fmla="*/ 19 w 48"/>
                <a:gd name="T69" fmla="*/ 55 h 95"/>
                <a:gd name="T70" fmla="*/ 17 w 48"/>
                <a:gd name="T71" fmla="*/ 54 h 95"/>
                <a:gd name="T72" fmla="*/ 14 w 48"/>
                <a:gd name="T73" fmla="*/ 54 h 95"/>
                <a:gd name="T74" fmla="*/ 11 w 48"/>
                <a:gd name="T75" fmla="*/ 54 h 95"/>
                <a:gd name="T76" fmla="*/ 8 w 48"/>
                <a:gd name="T77" fmla="*/ 54 h 95"/>
                <a:gd name="T78" fmla="*/ 5 w 48"/>
                <a:gd name="T79" fmla="*/ 54 h 95"/>
                <a:gd name="T80" fmla="*/ 4 w 48"/>
                <a:gd name="T81" fmla="*/ 54 h 95"/>
                <a:gd name="T82" fmla="*/ 7 w 48"/>
                <a:gd name="T83" fmla="*/ 54 h 95"/>
                <a:gd name="T84" fmla="*/ 10 w 48"/>
                <a:gd name="T85" fmla="*/ 54 h 95"/>
                <a:gd name="T86" fmla="*/ 13 w 48"/>
                <a:gd name="T87" fmla="*/ 54 h 95"/>
                <a:gd name="T88" fmla="*/ 16 w 48"/>
                <a:gd name="T89" fmla="*/ 54 h 95"/>
                <a:gd name="T90" fmla="*/ 19 w 48"/>
                <a:gd name="T9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95">
                  <a:moveTo>
                    <a:pt x="48" y="95"/>
                  </a:moveTo>
                  <a:cubicBezTo>
                    <a:pt x="42" y="95"/>
                    <a:pt x="37" y="95"/>
                    <a:pt x="31" y="95"/>
                  </a:cubicBezTo>
                  <a:cubicBezTo>
                    <a:pt x="31" y="95"/>
                    <a:pt x="31" y="95"/>
                    <a:pt x="31" y="95"/>
                  </a:cubicBezTo>
                  <a:cubicBezTo>
                    <a:pt x="13" y="94"/>
                    <a:pt x="0" y="63"/>
                    <a:pt x="0" y="26"/>
                  </a:cubicBezTo>
                  <a:cubicBezTo>
                    <a:pt x="0" y="17"/>
                    <a:pt x="1" y="8"/>
                    <a:pt x="2" y="0"/>
                  </a:cubicBezTo>
                  <a:cubicBezTo>
                    <a:pt x="8" y="0"/>
                    <a:pt x="14" y="0"/>
                    <a:pt x="20" y="0"/>
                  </a:cubicBezTo>
                  <a:cubicBezTo>
                    <a:pt x="18" y="8"/>
                    <a:pt x="18" y="17"/>
                    <a:pt x="18" y="26"/>
                  </a:cubicBezTo>
                  <a:cubicBezTo>
                    <a:pt x="17" y="63"/>
                    <a:pt x="31" y="94"/>
                    <a:pt x="48" y="95"/>
                  </a:cubicBezTo>
                  <a:close/>
                  <a:moveTo>
                    <a:pt x="9" y="74"/>
                  </a:moveTo>
                  <a:cubicBezTo>
                    <a:pt x="10" y="74"/>
                    <a:pt x="10" y="74"/>
                    <a:pt x="10" y="74"/>
                  </a:cubicBezTo>
                  <a:cubicBezTo>
                    <a:pt x="11" y="74"/>
                    <a:pt x="11" y="74"/>
                    <a:pt x="11" y="74"/>
                  </a:cubicBezTo>
                  <a:cubicBezTo>
                    <a:pt x="12" y="74"/>
                    <a:pt x="12" y="74"/>
                    <a:pt x="12" y="74"/>
                  </a:cubicBezTo>
                  <a:cubicBezTo>
                    <a:pt x="13" y="74"/>
                    <a:pt x="13" y="74"/>
                    <a:pt x="13" y="74"/>
                  </a:cubicBezTo>
                  <a:cubicBezTo>
                    <a:pt x="14" y="74"/>
                    <a:pt x="14" y="74"/>
                    <a:pt x="14" y="74"/>
                  </a:cubicBezTo>
                  <a:cubicBezTo>
                    <a:pt x="15" y="74"/>
                    <a:pt x="15" y="74"/>
                    <a:pt x="15" y="74"/>
                  </a:cubicBezTo>
                  <a:cubicBezTo>
                    <a:pt x="16" y="73"/>
                    <a:pt x="16" y="73"/>
                    <a:pt x="16" y="73"/>
                  </a:cubicBezTo>
                  <a:cubicBezTo>
                    <a:pt x="17" y="73"/>
                    <a:pt x="17" y="73"/>
                    <a:pt x="17" y="73"/>
                  </a:cubicBezTo>
                  <a:cubicBezTo>
                    <a:pt x="18" y="73"/>
                    <a:pt x="18" y="73"/>
                    <a:pt x="18" y="73"/>
                  </a:cubicBezTo>
                  <a:cubicBezTo>
                    <a:pt x="19" y="73"/>
                    <a:pt x="19" y="73"/>
                    <a:pt x="19" y="73"/>
                  </a:cubicBezTo>
                  <a:cubicBezTo>
                    <a:pt x="21" y="73"/>
                    <a:pt x="21" y="73"/>
                    <a:pt x="21" y="73"/>
                  </a:cubicBezTo>
                  <a:cubicBezTo>
                    <a:pt x="22" y="73"/>
                    <a:pt x="22" y="73"/>
                    <a:pt x="22" y="73"/>
                  </a:cubicBezTo>
                  <a:cubicBezTo>
                    <a:pt x="23" y="73"/>
                    <a:pt x="23" y="73"/>
                    <a:pt x="23" y="73"/>
                  </a:cubicBezTo>
                  <a:cubicBezTo>
                    <a:pt x="24" y="73"/>
                    <a:pt x="24" y="73"/>
                    <a:pt x="24" y="73"/>
                  </a:cubicBezTo>
                  <a:cubicBezTo>
                    <a:pt x="25" y="73"/>
                    <a:pt x="25" y="73"/>
                    <a:pt x="25" y="73"/>
                  </a:cubicBezTo>
                  <a:cubicBezTo>
                    <a:pt x="26" y="73"/>
                    <a:pt x="26" y="73"/>
                    <a:pt x="26" y="73"/>
                  </a:cubicBezTo>
                  <a:cubicBezTo>
                    <a:pt x="25" y="73"/>
                    <a:pt x="25" y="73"/>
                    <a:pt x="25" y="73"/>
                  </a:cubicBezTo>
                  <a:cubicBezTo>
                    <a:pt x="24" y="73"/>
                    <a:pt x="24" y="73"/>
                    <a:pt x="24" y="73"/>
                  </a:cubicBezTo>
                  <a:cubicBezTo>
                    <a:pt x="23" y="73"/>
                    <a:pt x="23" y="73"/>
                    <a:pt x="23" y="73"/>
                  </a:cubicBezTo>
                  <a:cubicBezTo>
                    <a:pt x="22" y="73"/>
                    <a:pt x="22" y="73"/>
                    <a:pt x="22" y="73"/>
                  </a:cubicBezTo>
                  <a:cubicBezTo>
                    <a:pt x="21" y="73"/>
                    <a:pt x="21" y="73"/>
                    <a:pt x="21" y="73"/>
                  </a:cubicBezTo>
                  <a:cubicBezTo>
                    <a:pt x="19" y="73"/>
                    <a:pt x="19" y="73"/>
                    <a:pt x="19" y="73"/>
                  </a:cubicBezTo>
                  <a:cubicBezTo>
                    <a:pt x="18" y="73"/>
                    <a:pt x="18" y="73"/>
                    <a:pt x="18" y="73"/>
                  </a:cubicBezTo>
                  <a:cubicBezTo>
                    <a:pt x="17" y="73"/>
                    <a:pt x="17" y="73"/>
                    <a:pt x="17" y="73"/>
                  </a:cubicBezTo>
                  <a:cubicBezTo>
                    <a:pt x="16" y="73"/>
                    <a:pt x="16" y="73"/>
                    <a:pt x="16" y="73"/>
                  </a:cubicBezTo>
                  <a:cubicBezTo>
                    <a:pt x="15" y="74"/>
                    <a:pt x="15" y="74"/>
                    <a:pt x="15" y="74"/>
                  </a:cubicBezTo>
                  <a:cubicBezTo>
                    <a:pt x="14" y="74"/>
                    <a:pt x="14" y="74"/>
                    <a:pt x="14" y="74"/>
                  </a:cubicBezTo>
                  <a:cubicBezTo>
                    <a:pt x="13" y="74"/>
                    <a:pt x="13" y="74"/>
                    <a:pt x="13" y="74"/>
                  </a:cubicBezTo>
                  <a:cubicBezTo>
                    <a:pt x="12" y="74"/>
                    <a:pt x="12" y="74"/>
                    <a:pt x="12" y="74"/>
                  </a:cubicBezTo>
                  <a:cubicBezTo>
                    <a:pt x="11" y="74"/>
                    <a:pt x="11" y="74"/>
                    <a:pt x="11" y="74"/>
                  </a:cubicBezTo>
                  <a:cubicBezTo>
                    <a:pt x="10" y="74"/>
                    <a:pt x="10" y="74"/>
                    <a:pt x="10" y="74"/>
                  </a:cubicBezTo>
                  <a:cubicBezTo>
                    <a:pt x="9" y="74"/>
                    <a:pt x="9" y="74"/>
                    <a:pt x="9" y="74"/>
                  </a:cubicBezTo>
                  <a:cubicBezTo>
                    <a:pt x="9" y="73"/>
                    <a:pt x="9" y="73"/>
                    <a:pt x="9" y="73"/>
                  </a:cubicBezTo>
                  <a:cubicBezTo>
                    <a:pt x="8" y="71"/>
                    <a:pt x="8" y="71"/>
                    <a:pt x="8" y="71"/>
                  </a:cubicBezTo>
                  <a:cubicBezTo>
                    <a:pt x="8" y="70"/>
                    <a:pt x="8" y="70"/>
                    <a:pt x="8" y="70"/>
                  </a:cubicBezTo>
                  <a:cubicBezTo>
                    <a:pt x="7" y="69"/>
                    <a:pt x="7" y="69"/>
                    <a:pt x="7" y="69"/>
                  </a:cubicBezTo>
                  <a:cubicBezTo>
                    <a:pt x="7" y="68"/>
                    <a:pt x="7" y="68"/>
                    <a:pt x="7" y="68"/>
                  </a:cubicBezTo>
                  <a:cubicBezTo>
                    <a:pt x="6" y="67"/>
                    <a:pt x="6" y="67"/>
                    <a:pt x="6" y="67"/>
                  </a:cubicBezTo>
                  <a:cubicBezTo>
                    <a:pt x="6" y="65"/>
                    <a:pt x="6" y="65"/>
                    <a:pt x="6" y="65"/>
                  </a:cubicBezTo>
                  <a:cubicBezTo>
                    <a:pt x="6" y="64"/>
                    <a:pt x="6" y="64"/>
                    <a:pt x="6" y="64"/>
                  </a:cubicBezTo>
                  <a:cubicBezTo>
                    <a:pt x="5" y="63"/>
                    <a:pt x="5" y="63"/>
                    <a:pt x="5" y="63"/>
                  </a:cubicBezTo>
                  <a:cubicBezTo>
                    <a:pt x="5" y="62"/>
                    <a:pt x="5" y="62"/>
                    <a:pt x="5" y="62"/>
                  </a:cubicBezTo>
                  <a:cubicBezTo>
                    <a:pt x="5" y="60"/>
                    <a:pt x="5" y="60"/>
                    <a:pt x="5" y="60"/>
                  </a:cubicBezTo>
                  <a:cubicBezTo>
                    <a:pt x="4" y="59"/>
                    <a:pt x="4" y="59"/>
                    <a:pt x="4" y="59"/>
                  </a:cubicBezTo>
                  <a:cubicBezTo>
                    <a:pt x="4" y="57"/>
                    <a:pt x="4" y="57"/>
                    <a:pt x="4" y="57"/>
                  </a:cubicBezTo>
                  <a:cubicBezTo>
                    <a:pt x="4" y="56"/>
                    <a:pt x="4" y="56"/>
                    <a:pt x="4" y="56"/>
                  </a:cubicBezTo>
                  <a:cubicBezTo>
                    <a:pt x="3" y="55"/>
                    <a:pt x="3" y="55"/>
                    <a:pt x="3" y="55"/>
                  </a:cubicBezTo>
                  <a:cubicBezTo>
                    <a:pt x="3" y="54"/>
                    <a:pt x="3" y="54"/>
                    <a:pt x="3" y="54"/>
                  </a:cubicBezTo>
                  <a:cubicBezTo>
                    <a:pt x="3" y="55"/>
                    <a:pt x="3" y="55"/>
                    <a:pt x="3" y="55"/>
                  </a:cubicBezTo>
                  <a:cubicBezTo>
                    <a:pt x="4" y="56"/>
                    <a:pt x="4" y="56"/>
                    <a:pt x="4" y="56"/>
                  </a:cubicBezTo>
                  <a:cubicBezTo>
                    <a:pt x="4" y="57"/>
                    <a:pt x="4" y="57"/>
                    <a:pt x="4" y="57"/>
                  </a:cubicBezTo>
                  <a:cubicBezTo>
                    <a:pt x="4" y="59"/>
                    <a:pt x="4" y="59"/>
                    <a:pt x="4" y="59"/>
                  </a:cubicBezTo>
                  <a:cubicBezTo>
                    <a:pt x="5" y="60"/>
                    <a:pt x="5" y="60"/>
                    <a:pt x="5" y="60"/>
                  </a:cubicBezTo>
                  <a:cubicBezTo>
                    <a:pt x="5" y="62"/>
                    <a:pt x="5" y="62"/>
                    <a:pt x="5" y="62"/>
                  </a:cubicBezTo>
                  <a:cubicBezTo>
                    <a:pt x="5" y="63"/>
                    <a:pt x="5" y="63"/>
                    <a:pt x="5" y="63"/>
                  </a:cubicBezTo>
                  <a:cubicBezTo>
                    <a:pt x="6" y="64"/>
                    <a:pt x="6" y="64"/>
                    <a:pt x="6" y="64"/>
                  </a:cubicBezTo>
                  <a:cubicBezTo>
                    <a:pt x="6" y="65"/>
                    <a:pt x="6" y="65"/>
                    <a:pt x="6" y="65"/>
                  </a:cubicBezTo>
                  <a:cubicBezTo>
                    <a:pt x="6" y="67"/>
                    <a:pt x="6" y="67"/>
                    <a:pt x="6" y="67"/>
                  </a:cubicBezTo>
                  <a:cubicBezTo>
                    <a:pt x="7" y="68"/>
                    <a:pt x="7" y="68"/>
                    <a:pt x="7" y="68"/>
                  </a:cubicBezTo>
                  <a:cubicBezTo>
                    <a:pt x="7" y="69"/>
                    <a:pt x="7" y="69"/>
                    <a:pt x="7" y="69"/>
                  </a:cubicBezTo>
                  <a:cubicBezTo>
                    <a:pt x="8" y="70"/>
                    <a:pt x="8" y="70"/>
                    <a:pt x="8" y="70"/>
                  </a:cubicBezTo>
                  <a:cubicBezTo>
                    <a:pt x="8" y="71"/>
                    <a:pt x="8" y="71"/>
                    <a:pt x="8" y="71"/>
                  </a:cubicBezTo>
                  <a:cubicBezTo>
                    <a:pt x="9" y="73"/>
                    <a:pt x="9" y="73"/>
                    <a:pt x="9" y="73"/>
                  </a:cubicBezTo>
                  <a:cubicBezTo>
                    <a:pt x="9" y="74"/>
                    <a:pt x="9" y="74"/>
                    <a:pt x="9" y="74"/>
                  </a:cubicBezTo>
                  <a:moveTo>
                    <a:pt x="19" y="54"/>
                  </a:moveTo>
                  <a:cubicBezTo>
                    <a:pt x="19" y="55"/>
                    <a:pt x="19" y="55"/>
                    <a:pt x="19" y="55"/>
                  </a:cubicBezTo>
                  <a:cubicBezTo>
                    <a:pt x="20" y="56"/>
                    <a:pt x="20" y="56"/>
                    <a:pt x="20" y="56"/>
                  </a:cubicBezTo>
                  <a:cubicBezTo>
                    <a:pt x="20" y="58"/>
                    <a:pt x="20" y="58"/>
                    <a:pt x="20" y="58"/>
                  </a:cubicBezTo>
                  <a:cubicBezTo>
                    <a:pt x="20" y="59"/>
                    <a:pt x="20" y="59"/>
                    <a:pt x="20" y="59"/>
                  </a:cubicBezTo>
                  <a:cubicBezTo>
                    <a:pt x="21" y="60"/>
                    <a:pt x="21" y="60"/>
                    <a:pt x="21" y="60"/>
                  </a:cubicBezTo>
                  <a:cubicBezTo>
                    <a:pt x="21" y="62"/>
                    <a:pt x="21" y="62"/>
                    <a:pt x="21" y="62"/>
                  </a:cubicBezTo>
                  <a:cubicBezTo>
                    <a:pt x="22" y="63"/>
                    <a:pt x="22" y="63"/>
                    <a:pt x="22" y="63"/>
                  </a:cubicBezTo>
                  <a:cubicBezTo>
                    <a:pt x="22" y="64"/>
                    <a:pt x="22" y="64"/>
                    <a:pt x="22" y="64"/>
                  </a:cubicBezTo>
                  <a:cubicBezTo>
                    <a:pt x="22" y="65"/>
                    <a:pt x="22" y="65"/>
                    <a:pt x="22" y="65"/>
                  </a:cubicBezTo>
                  <a:cubicBezTo>
                    <a:pt x="23" y="67"/>
                    <a:pt x="23" y="67"/>
                    <a:pt x="23" y="67"/>
                  </a:cubicBezTo>
                  <a:cubicBezTo>
                    <a:pt x="23" y="68"/>
                    <a:pt x="23" y="68"/>
                    <a:pt x="23" y="68"/>
                  </a:cubicBezTo>
                  <a:cubicBezTo>
                    <a:pt x="24" y="69"/>
                    <a:pt x="24" y="69"/>
                    <a:pt x="24" y="69"/>
                  </a:cubicBezTo>
                  <a:cubicBezTo>
                    <a:pt x="24" y="70"/>
                    <a:pt x="24" y="70"/>
                    <a:pt x="24" y="70"/>
                  </a:cubicBezTo>
                  <a:cubicBezTo>
                    <a:pt x="25" y="71"/>
                    <a:pt x="25" y="71"/>
                    <a:pt x="25" y="71"/>
                  </a:cubicBezTo>
                  <a:cubicBezTo>
                    <a:pt x="25" y="72"/>
                    <a:pt x="25" y="72"/>
                    <a:pt x="25" y="72"/>
                  </a:cubicBezTo>
                  <a:cubicBezTo>
                    <a:pt x="26" y="73"/>
                    <a:pt x="26" y="73"/>
                    <a:pt x="26" y="73"/>
                  </a:cubicBezTo>
                  <a:cubicBezTo>
                    <a:pt x="25" y="72"/>
                    <a:pt x="25" y="72"/>
                    <a:pt x="25" y="72"/>
                  </a:cubicBezTo>
                  <a:cubicBezTo>
                    <a:pt x="25" y="71"/>
                    <a:pt x="25" y="71"/>
                    <a:pt x="25" y="71"/>
                  </a:cubicBezTo>
                  <a:cubicBezTo>
                    <a:pt x="24" y="70"/>
                    <a:pt x="24" y="70"/>
                    <a:pt x="24" y="70"/>
                  </a:cubicBezTo>
                  <a:cubicBezTo>
                    <a:pt x="24" y="69"/>
                    <a:pt x="24" y="69"/>
                    <a:pt x="24" y="69"/>
                  </a:cubicBezTo>
                  <a:cubicBezTo>
                    <a:pt x="23" y="68"/>
                    <a:pt x="23" y="68"/>
                    <a:pt x="23" y="68"/>
                  </a:cubicBezTo>
                  <a:cubicBezTo>
                    <a:pt x="23" y="67"/>
                    <a:pt x="23" y="67"/>
                    <a:pt x="23" y="67"/>
                  </a:cubicBezTo>
                  <a:cubicBezTo>
                    <a:pt x="22" y="65"/>
                    <a:pt x="22" y="65"/>
                    <a:pt x="22" y="65"/>
                  </a:cubicBezTo>
                  <a:cubicBezTo>
                    <a:pt x="22" y="64"/>
                    <a:pt x="22" y="64"/>
                    <a:pt x="22" y="64"/>
                  </a:cubicBezTo>
                  <a:cubicBezTo>
                    <a:pt x="22" y="63"/>
                    <a:pt x="22" y="63"/>
                    <a:pt x="22" y="63"/>
                  </a:cubicBezTo>
                  <a:cubicBezTo>
                    <a:pt x="21" y="62"/>
                    <a:pt x="21" y="62"/>
                    <a:pt x="21" y="62"/>
                  </a:cubicBezTo>
                  <a:cubicBezTo>
                    <a:pt x="21" y="60"/>
                    <a:pt x="21" y="60"/>
                    <a:pt x="21" y="60"/>
                  </a:cubicBezTo>
                  <a:cubicBezTo>
                    <a:pt x="20" y="59"/>
                    <a:pt x="20" y="59"/>
                    <a:pt x="20" y="59"/>
                  </a:cubicBezTo>
                  <a:cubicBezTo>
                    <a:pt x="20" y="58"/>
                    <a:pt x="20" y="58"/>
                    <a:pt x="20" y="58"/>
                  </a:cubicBezTo>
                  <a:cubicBezTo>
                    <a:pt x="20" y="56"/>
                    <a:pt x="20" y="56"/>
                    <a:pt x="20" y="56"/>
                  </a:cubicBezTo>
                  <a:cubicBezTo>
                    <a:pt x="19" y="55"/>
                    <a:pt x="19" y="55"/>
                    <a:pt x="19" y="55"/>
                  </a:cubicBezTo>
                  <a:cubicBezTo>
                    <a:pt x="19" y="54"/>
                    <a:pt x="19" y="54"/>
                    <a:pt x="19" y="54"/>
                  </a:cubicBezTo>
                  <a:cubicBezTo>
                    <a:pt x="18" y="54"/>
                    <a:pt x="18" y="54"/>
                    <a:pt x="18" y="54"/>
                  </a:cubicBezTo>
                  <a:cubicBezTo>
                    <a:pt x="17" y="54"/>
                    <a:pt x="17" y="54"/>
                    <a:pt x="17" y="54"/>
                  </a:cubicBezTo>
                  <a:cubicBezTo>
                    <a:pt x="16" y="54"/>
                    <a:pt x="16" y="54"/>
                    <a:pt x="16" y="54"/>
                  </a:cubicBezTo>
                  <a:cubicBezTo>
                    <a:pt x="15" y="54"/>
                    <a:pt x="15" y="54"/>
                    <a:pt x="15" y="54"/>
                  </a:cubicBezTo>
                  <a:cubicBezTo>
                    <a:pt x="14" y="54"/>
                    <a:pt x="14" y="54"/>
                    <a:pt x="14" y="54"/>
                  </a:cubicBezTo>
                  <a:cubicBezTo>
                    <a:pt x="13" y="54"/>
                    <a:pt x="13" y="54"/>
                    <a:pt x="13" y="54"/>
                  </a:cubicBezTo>
                  <a:cubicBezTo>
                    <a:pt x="12" y="54"/>
                    <a:pt x="12" y="54"/>
                    <a:pt x="12" y="54"/>
                  </a:cubicBezTo>
                  <a:cubicBezTo>
                    <a:pt x="11" y="54"/>
                    <a:pt x="11" y="54"/>
                    <a:pt x="11" y="54"/>
                  </a:cubicBezTo>
                  <a:cubicBezTo>
                    <a:pt x="10" y="54"/>
                    <a:pt x="10" y="54"/>
                    <a:pt x="10" y="54"/>
                  </a:cubicBezTo>
                  <a:cubicBezTo>
                    <a:pt x="9" y="54"/>
                    <a:pt x="9" y="54"/>
                    <a:pt x="9" y="54"/>
                  </a:cubicBezTo>
                  <a:cubicBezTo>
                    <a:pt x="8" y="54"/>
                    <a:pt x="8" y="54"/>
                    <a:pt x="8" y="54"/>
                  </a:cubicBezTo>
                  <a:cubicBezTo>
                    <a:pt x="7" y="54"/>
                    <a:pt x="7" y="54"/>
                    <a:pt x="7" y="54"/>
                  </a:cubicBezTo>
                  <a:cubicBezTo>
                    <a:pt x="6" y="54"/>
                    <a:pt x="6" y="54"/>
                    <a:pt x="6" y="54"/>
                  </a:cubicBezTo>
                  <a:cubicBezTo>
                    <a:pt x="5" y="54"/>
                    <a:pt x="5" y="54"/>
                    <a:pt x="5" y="54"/>
                  </a:cubicBezTo>
                  <a:cubicBezTo>
                    <a:pt x="4" y="54"/>
                    <a:pt x="4" y="54"/>
                    <a:pt x="4" y="54"/>
                  </a:cubicBezTo>
                  <a:cubicBezTo>
                    <a:pt x="3" y="54"/>
                    <a:pt x="3" y="54"/>
                    <a:pt x="3" y="54"/>
                  </a:cubicBezTo>
                  <a:cubicBezTo>
                    <a:pt x="4" y="54"/>
                    <a:pt x="4" y="54"/>
                    <a:pt x="4" y="54"/>
                  </a:cubicBezTo>
                  <a:cubicBezTo>
                    <a:pt x="5" y="54"/>
                    <a:pt x="5" y="54"/>
                    <a:pt x="5" y="54"/>
                  </a:cubicBezTo>
                  <a:cubicBezTo>
                    <a:pt x="6" y="54"/>
                    <a:pt x="6" y="54"/>
                    <a:pt x="6" y="54"/>
                  </a:cubicBezTo>
                  <a:cubicBezTo>
                    <a:pt x="7" y="54"/>
                    <a:pt x="7" y="54"/>
                    <a:pt x="7" y="54"/>
                  </a:cubicBezTo>
                  <a:cubicBezTo>
                    <a:pt x="8" y="54"/>
                    <a:pt x="8" y="54"/>
                    <a:pt x="8" y="54"/>
                  </a:cubicBezTo>
                  <a:cubicBezTo>
                    <a:pt x="9" y="54"/>
                    <a:pt x="9" y="54"/>
                    <a:pt x="9" y="54"/>
                  </a:cubicBezTo>
                  <a:cubicBezTo>
                    <a:pt x="10" y="54"/>
                    <a:pt x="10" y="54"/>
                    <a:pt x="10" y="54"/>
                  </a:cubicBezTo>
                  <a:cubicBezTo>
                    <a:pt x="11" y="54"/>
                    <a:pt x="11" y="54"/>
                    <a:pt x="11" y="54"/>
                  </a:cubicBezTo>
                  <a:cubicBezTo>
                    <a:pt x="12" y="54"/>
                    <a:pt x="12" y="54"/>
                    <a:pt x="12" y="54"/>
                  </a:cubicBezTo>
                  <a:cubicBezTo>
                    <a:pt x="13" y="54"/>
                    <a:pt x="13" y="54"/>
                    <a:pt x="13" y="54"/>
                  </a:cubicBezTo>
                  <a:cubicBezTo>
                    <a:pt x="14" y="54"/>
                    <a:pt x="14" y="54"/>
                    <a:pt x="14" y="54"/>
                  </a:cubicBezTo>
                  <a:cubicBezTo>
                    <a:pt x="15" y="54"/>
                    <a:pt x="15" y="54"/>
                    <a:pt x="15" y="54"/>
                  </a:cubicBezTo>
                  <a:cubicBezTo>
                    <a:pt x="16" y="54"/>
                    <a:pt x="16" y="54"/>
                    <a:pt x="16" y="54"/>
                  </a:cubicBezTo>
                  <a:cubicBezTo>
                    <a:pt x="17" y="54"/>
                    <a:pt x="17" y="54"/>
                    <a:pt x="17" y="54"/>
                  </a:cubicBezTo>
                  <a:cubicBezTo>
                    <a:pt x="18" y="54"/>
                    <a:pt x="18" y="54"/>
                    <a:pt x="18" y="54"/>
                  </a:cubicBezTo>
                  <a:cubicBezTo>
                    <a:pt x="19" y="54"/>
                    <a:pt x="19" y="54"/>
                    <a:pt x="19" y="54"/>
                  </a:cubicBezTo>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5" name="Freeform 542"/>
            <p:cNvSpPr>
              <a:spLocks/>
            </p:cNvSpPr>
            <p:nvPr/>
          </p:nvSpPr>
          <p:spPr bwMode="auto">
            <a:xfrm>
              <a:off x="7793038" y="2655888"/>
              <a:ext cx="53975" cy="0"/>
            </a:xfrm>
            <a:custGeom>
              <a:avLst/>
              <a:gdLst>
                <a:gd name="T0" fmla="*/ 4 w 17"/>
                <a:gd name="T1" fmla="*/ 17 w 17"/>
                <a:gd name="T2" fmla="*/ 0 w 17"/>
                <a:gd name="T3" fmla="*/ 4 w 17"/>
              </a:gdLst>
              <a:ahLst/>
              <a:cxnLst>
                <a:cxn ang="0">
                  <a:pos x="T0" y="0"/>
                </a:cxn>
                <a:cxn ang="0">
                  <a:pos x="T1" y="0"/>
                </a:cxn>
                <a:cxn ang="0">
                  <a:pos x="T2" y="0"/>
                </a:cxn>
                <a:cxn ang="0">
                  <a:pos x="T3" y="0"/>
                </a:cxn>
              </a:cxnLst>
              <a:rect l="0" t="0" r="r" b="b"/>
              <a:pathLst>
                <a:path w="17">
                  <a:moveTo>
                    <a:pt x="4" y="0"/>
                  </a:moveTo>
                  <a:cubicBezTo>
                    <a:pt x="8" y="0"/>
                    <a:pt x="13" y="0"/>
                    <a:pt x="17" y="0"/>
                  </a:cubicBezTo>
                  <a:cubicBezTo>
                    <a:pt x="15" y="0"/>
                    <a:pt x="8" y="0"/>
                    <a:pt x="0" y="0"/>
                  </a:cubicBezTo>
                  <a:cubicBezTo>
                    <a:pt x="1" y="0"/>
                    <a:pt x="3" y="0"/>
                    <a:pt x="4"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6" name="Freeform 543"/>
            <p:cNvSpPr>
              <a:spLocks noEditPoints="1"/>
            </p:cNvSpPr>
            <p:nvPr/>
          </p:nvSpPr>
          <p:spPr bwMode="auto">
            <a:xfrm>
              <a:off x="7362826" y="2333626"/>
              <a:ext cx="500063" cy="1946275"/>
            </a:xfrm>
            <a:custGeom>
              <a:avLst/>
              <a:gdLst>
                <a:gd name="T0" fmla="*/ 18 w 156"/>
                <a:gd name="T1" fmla="*/ 296 h 602"/>
                <a:gd name="T2" fmla="*/ 32 w 156"/>
                <a:gd name="T3" fmla="*/ 440 h 602"/>
                <a:gd name="T4" fmla="*/ 33 w 156"/>
                <a:gd name="T5" fmla="*/ 442 h 602"/>
                <a:gd name="T6" fmla="*/ 33 w 156"/>
                <a:gd name="T7" fmla="*/ 442 h 602"/>
                <a:gd name="T8" fmla="*/ 32 w 156"/>
                <a:gd name="T9" fmla="*/ 440 h 602"/>
                <a:gd name="T10" fmla="*/ 33 w 156"/>
                <a:gd name="T11" fmla="*/ 440 h 602"/>
                <a:gd name="T12" fmla="*/ 33 w 156"/>
                <a:gd name="T13" fmla="*/ 440 h 602"/>
                <a:gd name="T14" fmla="*/ 33 w 156"/>
                <a:gd name="T15" fmla="*/ 439 h 602"/>
                <a:gd name="T16" fmla="*/ 33 w 156"/>
                <a:gd name="T17" fmla="*/ 439 h 602"/>
                <a:gd name="T18" fmla="*/ 33 w 156"/>
                <a:gd name="T19" fmla="*/ 440 h 602"/>
                <a:gd name="T20" fmla="*/ 33 w 156"/>
                <a:gd name="T21" fmla="*/ 440 h 602"/>
                <a:gd name="T22" fmla="*/ 32 w 156"/>
                <a:gd name="T23" fmla="*/ 440 h 602"/>
                <a:gd name="T24" fmla="*/ 32 w 156"/>
                <a:gd name="T25" fmla="*/ 440 h 602"/>
                <a:gd name="T26" fmla="*/ 32 w 156"/>
                <a:gd name="T27" fmla="*/ 440 h 602"/>
                <a:gd name="T28" fmla="*/ 38 w 156"/>
                <a:gd name="T29" fmla="*/ 461 h 602"/>
                <a:gd name="T30" fmla="*/ 35 w 156"/>
                <a:gd name="T31" fmla="*/ 449 h 602"/>
                <a:gd name="T32" fmla="*/ 35 w 156"/>
                <a:gd name="T33" fmla="*/ 449 h 602"/>
                <a:gd name="T34" fmla="*/ 38 w 156"/>
                <a:gd name="T35" fmla="*/ 461 h 602"/>
                <a:gd name="T36" fmla="*/ 39 w 156"/>
                <a:gd name="T37" fmla="*/ 467 h 602"/>
                <a:gd name="T38" fmla="*/ 39 w 156"/>
                <a:gd name="T39" fmla="*/ 468 h 602"/>
                <a:gd name="T40" fmla="*/ 39 w 156"/>
                <a:gd name="T41" fmla="*/ 466 h 602"/>
                <a:gd name="T42" fmla="*/ 39 w 156"/>
                <a:gd name="T43" fmla="*/ 465 h 602"/>
                <a:gd name="T44" fmla="*/ 39 w 156"/>
                <a:gd name="T45" fmla="*/ 465 h 602"/>
                <a:gd name="T46" fmla="*/ 39 w 156"/>
                <a:gd name="T47" fmla="*/ 463 h 602"/>
                <a:gd name="T48" fmla="*/ 39 w 156"/>
                <a:gd name="T49" fmla="*/ 463 h 602"/>
                <a:gd name="T50" fmla="*/ 39 w 156"/>
                <a:gd name="T51" fmla="*/ 465 h 602"/>
                <a:gd name="T52" fmla="*/ 39 w 156"/>
                <a:gd name="T53" fmla="*/ 465 h 602"/>
                <a:gd name="T54" fmla="*/ 38 w 156"/>
                <a:gd name="T55" fmla="*/ 465 h 602"/>
                <a:gd name="T56" fmla="*/ 38 w 156"/>
                <a:gd name="T57" fmla="*/ 465 h 602"/>
                <a:gd name="T58" fmla="*/ 38 w 156"/>
                <a:gd name="T59" fmla="*/ 465 h 602"/>
                <a:gd name="T60" fmla="*/ 38 w 156"/>
                <a:gd name="T61" fmla="*/ 465 h 602"/>
                <a:gd name="T62" fmla="*/ 42 w 156"/>
                <a:gd name="T63" fmla="*/ 476 h 602"/>
                <a:gd name="T64" fmla="*/ 40 w 156"/>
                <a:gd name="T65" fmla="*/ 472 h 602"/>
                <a:gd name="T66" fmla="*/ 44 w 156"/>
                <a:gd name="T67" fmla="*/ 482 h 602"/>
                <a:gd name="T68" fmla="*/ 44 w 156"/>
                <a:gd name="T69" fmla="*/ 487 h 602"/>
                <a:gd name="T70" fmla="*/ 45 w 156"/>
                <a:gd name="T71" fmla="*/ 485 h 602"/>
                <a:gd name="T72" fmla="*/ 44 w 156"/>
                <a:gd name="T73" fmla="*/ 487 h 602"/>
                <a:gd name="T74" fmla="*/ 42 w 156"/>
                <a:gd name="T75" fmla="*/ 490 h 602"/>
                <a:gd name="T76" fmla="*/ 44 w 156"/>
                <a:gd name="T77" fmla="*/ 496 h 602"/>
                <a:gd name="T78" fmla="*/ 43 w 156"/>
                <a:gd name="T79" fmla="*/ 494 h 602"/>
                <a:gd name="T80" fmla="*/ 42 w 156"/>
                <a:gd name="T81" fmla="*/ 489 h 602"/>
                <a:gd name="T82" fmla="*/ 43 w 156"/>
                <a:gd name="T83" fmla="*/ 489 h 602"/>
                <a:gd name="T84" fmla="*/ 43 w 156"/>
                <a:gd name="T85" fmla="*/ 489 h 602"/>
                <a:gd name="T86" fmla="*/ 42 w 156"/>
                <a:gd name="T87" fmla="*/ 489 h 602"/>
                <a:gd name="T88" fmla="*/ 46 w 156"/>
                <a:gd name="T89" fmla="*/ 500 h 602"/>
                <a:gd name="T90" fmla="*/ 46 w 156"/>
                <a:gd name="T91" fmla="*/ 501 h 602"/>
                <a:gd name="T92" fmla="*/ 45 w 156"/>
                <a:gd name="T93" fmla="*/ 499 h 602"/>
                <a:gd name="T94" fmla="*/ 49 w 156"/>
                <a:gd name="T95" fmla="*/ 513 h 602"/>
                <a:gd name="T96" fmla="*/ 52 w 156"/>
                <a:gd name="T97" fmla="*/ 519 h 602"/>
                <a:gd name="T98" fmla="*/ 50 w 156"/>
                <a:gd name="T99" fmla="*/ 514 h 602"/>
                <a:gd name="T100" fmla="*/ 48 w 156"/>
                <a:gd name="T101" fmla="*/ 510 h 602"/>
                <a:gd name="T102" fmla="*/ 50 w 156"/>
                <a:gd name="T103" fmla="*/ 510 h 602"/>
                <a:gd name="T104" fmla="*/ 48 w 156"/>
                <a:gd name="T105" fmla="*/ 506 h 602"/>
                <a:gd name="T106" fmla="*/ 47 w 156"/>
                <a:gd name="T107" fmla="*/ 502 h 602"/>
                <a:gd name="T108" fmla="*/ 49 w 156"/>
                <a:gd name="T109" fmla="*/ 508 h 602"/>
                <a:gd name="T110" fmla="*/ 49 w 156"/>
                <a:gd name="T111" fmla="*/ 510 h 602"/>
                <a:gd name="T112" fmla="*/ 48 w 156"/>
                <a:gd name="T113" fmla="*/ 510 h 602"/>
                <a:gd name="T114" fmla="*/ 48 w 156"/>
                <a:gd name="T115" fmla="*/ 510 h 602"/>
                <a:gd name="T116" fmla="*/ 48 w 156"/>
                <a:gd name="T117" fmla="*/ 510 h 602"/>
                <a:gd name="T118" fmla="*/ 48 w 156"/>
                <a:gd name="T119" fmla="*/ 5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602">
                  <a:moveTo>
                    <a:pt x="24" y="386"/>
                  </a:moveTo>
                  <a:cubicBezTo>
                    <a:pt x="41" y="509"/>
                    <a:pt x="93" y="600"/>
                    <a:pt x="155" y="602"/>
                  </a:cubicBezTo>
                  <a:cubicBezTo>
                    <a:pt x="138" y="602"/>
                    <a:pt x="138" y="602"/>
                    <a:pt x="138" y="602"/>
                  </a:cubicBezTo>
                  <a:cubicBezTo>
                    <a:pt x="101" y="601"/>
                    <a:pt x="69" y="569"/>
                    <a:pt x="44" y="520"/>
                  </a:cubicBezTo>
                  <a:cubicBezTo>
                    <a:pt x="47" y="520"/>
                    <a:pt x="50" y="520"/>
                    <a:pt x="53" y="520"/>
                  </a:cubicBezTo>
                  <a:cubicBezTo>
                    <a:pt x="50" y="520"/>
                    <a:pt x="47" y="520"/>
                    <a:pt x="44" y="520"/>
                  </a:cubicBezTo>
                  <a:cubicBezTo>
                    <a:pt x="17" y="464"/>
                    <a:pt x="0" y="384"/>
                    <a:pt x="0" y="296"/>
                  </a:cubicBezTo>
                  <a:cubicBezTo>
                    <a:pt x="1" y="132"/>
                    <a:pt x="62" y="1"/>
                    <a:pt x="138" y="0"/>
                  </a:cubicBezTo>
                  <a:cubicBezTo>
                    <a:pt x="156" y="0"/>
                    <a:pt x="156" y="0"/>
                    <a:pt x="156" y="0"/>
                  </a:cubicBezTo>
                  <a:cubicBezTo>
                    <a:pt x="80" y="1"/>
                    <a:pt x="19" y="132"/>
                    <a:pt x="18" y="296"/>
                  </a:cubicBezTo>
                  <a:cubicBezTo>
                    <a:pt x="18" y="327"/>
                    <a:pt x="20" y="357"/>
                    <a:pt x="24" y="386"/>
                  </a:cubicBezTo>
                  <a:cubicBezTo>
                    <a:pt x="24" y="386"/>
                    <a:pt x="24" y="386"/>
                    <a:pt x="24" y="386"/>
                  </a:cubicBezTo>
                  <a:cubicBezTo>
                    <a:pt x="25" y="396"/>
                    <a:pt x="26" y="404"/>
                    <a:pt x="28" y="414"/>
                  </a:cubicBezTo>
                  <a:cubicBezTo>
                    <a:pt x="28" y="414"/>
                    <a:pt x="28" y="414"/>
                    <a:pt x="27" y="414"/>
                  </a:cubicBezTo>
                  <a:cubicBezTo>
                    <a:pt x="29" y="422"/>
                    <a:pt x="31" y="429"/>
                    <a:pt x="33" y="439"/>
                  </a:cubicBezTo>
                  <a:cubicBezTo>
                    <a:pt x="31" y="429"/>
                    <a:pt x="29" y="422"/>
                    <a:pt x="27" y="414"/>
                  </a:cubicBezTo>
                  <a:cubicBezTo>
                    <a:pt x="28" y="414"/>
                    <a:pt x="28" y="414"/>
                    <a:pt x="28" y="414"/>
                  </a:cubicBezTo>
                  <a:cubicBezTo>
                    <a:pt x="26" y="404"/>
                    <a:pt x="25" y="396"/>
                    <a:pt x="24" y="386"/>
                  </a:cubicBezTo>
                  <a:cubicBezTo>
                    <a:pt x="24" y="386"/>
                    <a:pt x="24" y="386"/>
                    <a:pt x="24" y="386"/>
                  </a:cubicBezTo>
                  <a:close/>
                  <a:moveTo>
                    <a:pt x="32" y="440"/>
                  </a:moveTo>
                  <a:cubicBezTo>
                    <a:pt x="32" y="440"/>
                    <a:pt x="32" y="440"/>
                    <a:pt x="32" y="440"/>
                  </a:cubicBezTo>
                  <a:cubicBezTo>
                    <a:pt x="32" y="440"/>
                    <a:pt x="32" y="440"/>
                    <a:pt x="32" y="440"/>
                  </a:cubicBezTo>
                  <a:cubicBezTo>
                    <a:pt x="32" y="441"/>
                    <a:pt x="32" y="441"/>
                    <a:pt x="32"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3"/>
                    <a:pt x="33" y="443"/>
                    <a:pt x="33" y="443"/>
                  </a:cubicBezTo>
                  <a:cubicBezTo>
                    <a:pt x="33" y="443"/>
                    <a:pt x="33" y="443"/>
                    <a:pt x="33" y="443"/>
                  </a:cubicBezTo>
                  <a:cubicBezTo>
                    <a:pt x="33" y="443"/>
                    <a:pt x="33" y="443"/>
                    <a:pt x="33" y="443"/>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2" y="441"/>
                    <a:pt x="32" y="441"/>
                    <a:pt x="32" y="441"/>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moveTo>
                    <a:pt x="38" y="463"/>
                  </a:moveTo>
                  <a:cubicBezTo>
                    <a:pt x="38" y="461"/>
                    <a:pt x="38" y="461"/>
                    <a:pt x="38" y="461"/>
                  </a:cubicBezTo>
                  <a:cubicBezTo>
                    <a:pt x="38" y="460"/>
                    <a:pt x="38" y="460"/>
                    <a:pt x="38" y="460"/>
                  </a:cubicBezTo>
                  <a:cubicBezTo>
                    <a:pt x="37" y="459"/>
                    <a:pt x="37" y="459"/>
                    <a:pt x="37" y="459"/>
                  </a:cubicBezTo>
                  <a:cubicBezTo>
                    <a:pt x="37" y="458"/>
                    <a:pt x="37" y="458"/>
                    <a:pt x="37" y="458"/>
                  </a:cubicBezTo>
                  <a:cubicBezTo>
                    <a:pt x="37" y="457"/>
                    <a:pt x="37" y="457"/>
                    <a:pt x="37" y="457"/>
                  </a:cubicBezTo>
                  <a:cubicBezTo>
                    <a:pt x="36" y="455"/>
                    <a:pt x="36" y="455"/>
                    <a:pt x="36" y="455"/>
                  </a:cubicBezTo>
                  <a:cubicBezTo>
                    <a:pt x="36" y="454"/>
                    <a:pt x="36" y="454"/>
                    <a:pt x="36" y="454"/>
                  </a:cubicBezTo>
                  <a:cubicBezTo>
                    <a:pt x="36" y="453"/>
                    <a:pt x="36" y="453"/>
                    <a:pt x="36" y="453"/>
                  </a:cubicBezTo>
                  <a:cubicBezTo>
                    <a:pt x="35" y="451"/>
                    <a:pt x="35" y="451"/>
                    <a:pt x="35" y="451"/>
                  </a:cubicBezTo>
                  <a:cubicBezTo>
                    <a:pt x="35" y="450"/>
                    <a:pt x="35" y="450"/>
                    <a:pt x="35" y="450"/>
                  </a:cubicBezTo>
                  <a:cubicBezTo>
                    <a:pt x="35" y="449"/>
                    <a:pt x="35" y="449"/>
                    <a:pt x="35" y="449"/>
                  </a:cubicBezTo>
                  <a:cubicBezTo>
                    <a:pt x="34" y="448"/>
                    <a:pt x="34" y="448"/>
                    <a:pt x="34" y="448"/>
                  </a:cubicBezTo>
                  <a:cubicBezTo>
                    <a:pt x="34" y="446"/>
                    <a:pt x="34" y="446"/>
                    <a:pt x="34" y="446"/>
                  </a:cubicBezTo>
                  <a:cubicBezTo>
                    <a:pt x="34" y="445"/>
                    <a:pt x="34" y="445"/>
                    <a:pt x="34" y="445"/>
                  </a:cubicBezTo>
                  <a:cubicBezTo>
                    <a:pt x="33" y="444"/>
                    <a:pt x="33" y="444"/>
                    <a:pt x="33" y="444"/>
                  </a:cubicBezTo>
                  <a:cubicBezTo>
                    <a:pt x="33" y="443"/>
                    <a:pt x="33" y="443"/>
                    <a:pt x="33" y="443"/>
                  </a:cubicBezTo>
                  <a:cubicBezTo>
                    <a:pt x="33" y="444"/>
                    <a:pt x="33" y="444"/>
                    <a:pt x="33" y="444"/>
                  </a:cubicBezTo>
                  <a:cubicBezTo>
                    <a:pt x="34" y="445"/>
                    <a:pt x="34" y="445"/>
                    <a:pt x="34" y="445"/>
                  </a:cubicBezTo>
                  <a:cubicBezTo>
                    <a:pt x="34" y="446"/>
                    <a:pt x="34" y="446"/>
                    <a:pt x="34" y="446"/>
                  </a:cubicBezTo>
                  <a:cubicBezTo>
                    <a:pt x="34" y="448"/>
                    <a:pt x="34" y="448"/>
                    <a:pt x="34" y="448"/>
                  </a:cubicBezTo>
                  <a:cubicBezTo>
                    <a:pt x="35" y="449"/>
                    <a:pt x="35" y="449"/>
                    <a:pt x="35" y="449"/>
                  </a:cubicBezTo>
                  <a:cubicBezTo>
                    <a:pt x="35" y="450"/>
                    <a:pt x="35" y="450"/>
                    <a:pt x="35" y="450"/>
                  </a:cubicBezTo>
                  <a:cubicBezTo>
                    <a:pt x="35" y="451"/>
                    <a:pt x="35" y="451"/>
                    <a:pt x="35" y="451"/>
                  </a:cubicBezTo>
                  <a:cubicBezTo>
                    <a:pt x="36" y="453"/>
                    <a:pt x="36" y="453"/>
                    <a:pt x="36" y="453"/>
                  </a:cubicBezTo>
                  <a:cubicBezTo>
                    <a:pt x="36" y="454"/>
                    <a:pt x="36" y="454"/>
                    <a:pt x="36" y="454"/>
                  </a:cubicBezTo>
                  <a:cubicBezTo>
                    <a:pt x="36" y="455"/>
                    <a:pt x="36" y="455"/>
                    <a:pt x="36" y="455"/>
                  </a:cubicBezTo>
                  <a:cubicBezTo>
                    <a:pt x="37" y="457"/>
                    <a:pt x="37" y="457"/>
                    <a:pt x="37" y="457"/>
                  </a:cubicBezTo>
                  <a:cubicBezTo>
                    <a:pt x="37" y="458"/>
                    <a:pt x="37" y="458"/>
                    <a:pt x="37" y="458"/>
                  </a:cubicBezTo>
                  <a:cubicBezTo>
                    <a:pt x="37" y="459"/>
                    <a:pt x="37" y="459"/>
                    <a:pt x="37" y="459"/>
                  </a:cubicBezTo>
                  <a:cubicBezTo>
                    <a:pt x="38" y="460"/>
                    <a:pt x="38" y="460"/>
                    <a:pt x="38" y="460"/>
                  </a:cubicBezTo>
                  <a:cubicBezTo>
                    <a:pt x="38" y="461"/>
                    <a:pt x="38" y="461"/>
                    <a:pt x="38" y="461"/>
                  </a:cubicBezTo>
                  <a:cubicBezTo>
                    <a:pt x="38" y="463"/>
                    <a:pt x="38" y="463"/>
                    <a:pt x="38" y="463"/>
                  </a:cubicBezTo>
                  <a:moveTo>
                    <a:pt x="38" y="465"/>
                  </a:moveTo>
                  <a:cubicBezTo>
                    <a:pt x="38" y="465"/>
                    <a:pt x="38" y="465"/>
                    <a:pt x="38" y="465"/>
                  </a:cubicBezTo>
                  <a:cubicBezTo>
                    <a:pt x="38" y="466"/>
                    <a:pt x="38" y="466"/>
                    <a:pt x="38" y="466"/>
                  </a:cubicBezTo>
                  <a:cubicBezTo>
                    <a:pt x="38" y="466"/>
                    <a:pt x="38" y="466"/>
                    <a:pt x="38" y="466"/>
                  </a:cubicBezTo>
                  <a:cubicBezTo>
                    <a:pt x="39" y="466"/>
                    <a:pt x="39" y="466"/>
                    <a:pt x="39" y="466"/>
                  </a:cubicBezTo>
                  <a:cubicBezTo>
                    <a:pt x="39" y="466"/>
                    <a:pt x="39" y="466"/>
                    <a:pt x="39" y="466"/>
                  </a:cubicBezTo>
                  <a:cubicBezTo>
                    <a:pt x="39" y="466"/>
                    <a:pt x="39" y="466"/>
                    <a:pt x="39" y="466"/>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9"/>
                    <a:pt x="39" y="469"/>
                    <a:pt x="39" y="469"/>
                  </a:cubicBezTo>
                  <a:cubicBezTo>
                    <a:pt x="39" y="469"/>
                    <a:pt x="39" y="469"/>
                    <a:pt x="39" y="469"/>
                  </a:cubicBezTo>
                  <a:cubicBezTo>
                    <a:pt x="39" y="469"/>
                    <a:pt x="39" y="469"/>
                    <a:pt x="39" y="469"/>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6"/>
                    <a:pt x="39" y="466"/>
                    <a:pt x="39" y="466"/>
                  </a:cubicBezTo>
                  <a:cubicBezTo>
                    <a:pt x="39" y="466"/>
                    <a:pt x="39" y="466"/>
                    <a:pt x="39" y="466"/>
                  </a:cubicBezTo>
                  <a:cubicBezTo>
                    <a:pt x="39" y="466"/>
                    <a:pt x="39" y="466"/>
                    <a:pt x="39" y="466"/>
                  </a:cubicBezTo>
                  <a:cubicBezTo>
                    <a:pt x="38" y="466"/>
                    <a:pt x="38" y="466"/>
                    <a:pt x="38" y="466"/>
                  </a:cubicBezTo>
                  <a:cubicBezTo>
                    <a:pt x="38" y="466"/>
                    <a:pt x="38" y="466"/>
                    <a:pt x="38" y="466"/>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3"/>
                    <a:pt x="39" y="463"/>
                    <a:pt x="39" y="463"/>
                  </a:cubicBezTo>
                  <a:cubicBezTo>
                    <a:pt x="39" y="463"/>
                    <a:pt x="39" y="463"/>
                    <a:pt x="39" y="463"/>
                  </a:cubicBezTo>
                  <a:cubicBezTo>
                    <a:pt x="39" y="463"/>
                    <a:pt x="39" y="463"/>
                    <a:pt x="39" y="463"/>
                  </a:cubicBezTo>
                  <a:cubicBezTo>
                    <a:pt x="38" y="463"/>
                    <a:pt x="38" y="463"/>
                    <a:pt x="38" y="463"/>
                  </a:cubicBezTo>
                  <a:cubicBezTo>
                    <a:pt x="38" y="463"/>
                    <a:pt x="38" y="463"/>
                    <a:pt x="38" y="463"/>
                  </a:cubicBezTo>
                  <a:cubicBezTo>
                    <a:pt x="38" y="463"/>
                    <a:pt x="38" y="463"/>
                    <a:pt x="38" y="463"/>
                  </a:cubicBezTo>
                  <a:cubicBezTo>
                    <a:pt x="38" y="462"/>
                    <a:pt x="38" y="462"/>
                    <a:pt x="38" y="462"/>
                  </a:cubicBezTo>
                  <a:cubicBezTo>
                    <a:pt x="38" y="463"/>
                    <a:pt x="38" y="463"/>
                    <a:pt x="38" y="463"/>
                  </a:cubicBezTo>
                  <a:cubicBezTo>
                    <a:pt x="38" y="463"/>
                    <a:pt x="38" y="463"/>
                    <a:pt x="38" y="463"/>
                  </a:cubicBezTo>
                  <a:cubicBezTo>
                    <a:pt x="38" y="463"/>
                    <a:pt x="38" y="463"/>
                    <a:pt x="38" y="463"/>
                  </a:cubicBezTo>
                  <a:cubicBezTo>
                    <a:pt x="39" y="463"/>
                    <a:pt x="39" y="463"/>
                    <a:pt x="39" y="463"/>
                  </a:cubicBezTo>
                  <a:cubicBezTo>
                    <a:pt x="39" y="463"/>
                    <a:pt x="39" y="463"/>
                    <a:pt x="39" y="463"/>
                  </a:cubicBezTo>
                  <a:cubicBezTo>
                    <a:pt x="39" y="463"/>
                    <a:pt x="39" y="463"/>
                    <a:pt x="39" y="463"/>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moveTo>
                    <a:pt x="45" y="485"/>
                  </a:moveTo>
                  <a:cubicBezTo>
                    <a:pt x="44" y="484"/>
                    <a:pt x="44" y="484"/>
                    <a:pt x="44" y="484"/>
                  </a:cubicBezTo>
                  <a:cubicBezTo>
                    <a:pt x="44" y="483"/>
                    <a:pt x="44" y="483"/>
                    <a:pt x="44" y="483"/>
                  </a:cubicBezTo>
                  <a:cubicBezTo>
                    <a:pt x="44" y="482"/>
                    <a:pt x="44" y="482"/>
                    <a:pt x="44" y="482"/>
                  </a:cubicBezTo>
                  <a:cubicBezTo>
                    <a:pt x="43" y="481"/>
                    <a:pt x="43" y="481"/>
                    <a:pt x="43" y="481"/>
                  </a:cubicBezTo>
                  <a:cubicBezTo>
                    <a:pt x="43" y="480"/>
                    <a:pt x="43" y="480"/>
                    <a:pt x="43" y="480"/>
                  </a:cubicBezTo>
                  <a:cubicBezTo>
                    <a:pt x="43" y="479"/>
                    <a:pt x="43" y="479"/>
                    <a:pt x="43" y="479"/>
                  </a:cubicBezTo>
                  <a:cubicBezTo>
                    <a:pt x="42" y="478"/>
                    <a:pt x="42" y="478"/>
                    <a:pt x="42" y="478"/>
                  </a:cubicBezTo>
                  <a:cubicBezTo>
                    <a:pt x="42" y="477"/>
                    <a:pt x="42" y="477"/>
                    <a:pt x="42" y="477"/>
                  </a:cubicBezTo>
                  <a:cubicBezTo>
                    <a:pt x="42" y="476"/>
                    <a:pt x="42" y="476"/>
                    <a:pt x="42" y="476"/>
                  </a:cubicBezTo>
                  <a:cubicBezTo>
                    <a:pt x="41" y="475"/>
                    <a:pt x="41" y="475"/>
                    <a:pt x="41" y="475"/>
                  </a:cubicBezTo>
                  <a:cubicBezTo>
                    <a:pt x="41" y="474"/>
                    <a:pt x="41" y="474"/>
                    <a:pt x="41" y="474"/>
                  </a:cubicBezTo>
                  <a:cubicBezTo>
                    <a:pt x="41" y="473"/>
                    <a:pt x="41" y="473"/>
                    <a:pt x="41" y="473"/>
                  </a:cubicBezTo>
                  <a:cubicBezTo>
                    <a:pt x="40" y="472"/>
                    <a:pt x="40" y="472"/>
                    <a:pt x="40" y="472"/>
                  </a:cubicBezTo>
                  <a:cubicBezTo>
                    <a:pt x="40" y="471"/>
                    <a:pt x="40" y="471"/>
                    <a:pt x="40" y="471"/>
                  </a:cubicBezTo>
                  <a:cubicBezTo>
                    <a:pt x="40" y="470"/>
                    <a:pt x="40" y="470"/>
                    <a:pt x="40" y="470"/>
                  </a:cubicBezTo>
                  <a:cubicBezTo>
                    <a:pt x="39" y="469"/>
                    <a:pt x="39" y="469"/>
                    <a:pt x="39" y="469"/>
                  </a:cubicBezTo>
                  <a:cubicBezTo>
                    <a:pt x="40" y="470"/>
                    <a:pt x="40" y="470"/>
                    <a:pt x="40" y="470"/>
                  </a:cubicBezTo>
                  <a:cubicBezTo>
                    <a:pt x="40" y="471"/>
                    <a:pt x="40" y="471"/>
                    <a:pt x="40" y="471"/>
                  </a:cubicBezTo>
                  <a:cubicBezTo>
                    <a:pt x="40" y="472"/>
                    <a:pt x="40" y="472"/>
                    <a:pt x="40" y="472"/>
                  </a:cubicBezTo>
                  <a:cubicBezTo>
                    <a:pt x="41" y="473"/>
                    <a:pt x="41" y="473"/>
                    <a:pt x="41" y="473"/>
                  </a:cubicBezTo>
                  <a:cubicBezTo>
                    <a:pt x="41" y="474"/>
                    <a:pt x="41" y="474"/>
                    <a:pt x="41" y="474"/>
                  </a:cubicBezTo>
                  <a:cubicBezTo>
                    <a:pt x="41" y="475"/>
                    <a:pt x="41" y="475"/>
                    <a:pt x="41" y="475"/>
                  </a:cubicBezTo>
                  <a:cubicBezTo>
                    <a:pt x="42" y="476"/>
                    <a:pt x="42" y="476"/>
                    <a:pt x="42" y="476"/>
                  </a:cubicBezTo>
                  <a:cubicBezTo>
                    <a:pt x="42" y="477"/>
                    <a:pt x="42" y="477"/>
                    <a:pt x="42" y="477"/>
                  </a:cubicBezTo>
                  <a:cubicBezTo>
                    <a:pt x="42" y="478"/>
                    <a:pt x="42" y="478"/>
                    <a:pt x="42" y="478"/>
                  </a:cubicBezTo>
                  <a:cubicBezTo>
                    <a:pt x="43" y="479"/>
                    <a:pt x="43" y="479"/>
                    <a:pt x="43" y="479"/>
                  </a:cubicBezTo>
                  <a:cubicBezTo>
                    <a:pt x="43" y="480"/>
                    <a:pt x="43" y="480"/>
                    <a:pt x="43" y="480"/>
                  </a:cubicBezTo>
                  <a:cubicBezTo>
                    <a:pt x="43" y="481"/>
                    <a:pt x="43" y="481"/>
                    <a:pt x="43" y="481"/>
                  </a:cubicBezTo>
                  <a:cubicBezTo>
                    <a:pt x="44" y="482"/>
                    <a:pt x="44" y="482"/>
                    <a:pt x="44" y="482"/>
                  </a:cubicBezTo>
                  <a:cubicBezTo>
                    <a:pt x="44" y="483"/>
                    <a:pt x="44" y="483"/>
                    <a:pt x="44" y="483"/>
                  </a:cubicBezTo>
                  <a:cubicBezTo>
                    <a:pt x="44" y="484"/>
                    <a:pt x="44" y="484"/>
                    <a:pt x="44" y="484"/>
                  </a:cubicBezTo>
                  <a:cubicBezTo>
                    <a:pt x="45" y="485"/>
                    <a:pt x="45" y="485"/>
                    <a:pt x="45" y="485"/>
                  </a:cubicBezTo>
                  <a:moveTo>
                    <a:pt x="43" y="489"/>
                  </a:moveTo>
                  <a:cubicBezTo>
                    <a:pt x="43" y="488"/>
                    <a:pt x="43" y="488"/>
                    <a:pt x="43" y="488"/>
                  </a:cubicBezTo>
                  <a:cubicBezTo>
                    <a:pt x="44" y="488"/>
                    <a:pt x="44" y="488"/>
                    <a:pt x="44" y="488"/>
                  </a:cubicBezTo>
                  <a:cubicBezTo>
                    <a:pt x="44" y="488"/>
                    <a:pt x="44" y="488"/>
                    <a:pt x="44" y="488"/>
                  </a:cubicBezTo>
                  <a:cubicBezTo>
                    <a:pt x="44" y="488"/>
                    <a:pt x="44" y="488"/>
                    <a:pt x="44" y="488"/>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5" y="486"/>
                    <a:pt x="45" y="486"/>
                    <a:pt x="45" y="486"/>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6"/>
                    <a:pt x="45" y="486"/>
                    <a:pt x="45" y="486"/>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8"/>
                    <a:pt x="44" y="488"/>
                    <a:pt x="44" y="488"/>
                  </a:cubicBezTo>
                  <a:cubicBezTo>
                    <a:pt x="44" y="488"/>
                    <a:pt x="44" y="488"/>
                    <a:pt x="44" y="488"/>
                  </a:cubicBezTo>
                  <a:cubicBezTo>
                    <a:pt x="44" y="488"/>
                    <a:pt x="44" y="488"/>
                    <a:pt x="44" y="488"/>
                  </a:cubicBezTo>
                  <a:cubicBezTo>
                    <a:pt x="43" y="488"/>
                    <a:pt x="43" y="488"/>
                    <a:pt x="43" y="488"/>
                  </a:cubicBezTo>
                  <a:cubicBezTo>
                    <a:pt x="43" y="489"/>
                    <a:pt x="43" y="489"/>
                    <a:pt x="43" y="489"/>
                  </a:cubicBezTo>
                  <a:moveTo>
                    <a:pt x="41" y="489"/>
                  </a:moveTo>
                  <a:cubicBezTo>
                    <a:pt x="42" y="489"/>
                    <a:pt x="42" y="489"/>
                    <a:pt x="42" y="489"/>
                  </a:cubicBezTo>
                  <a:cubicBezTo>
                    <a:pt x="42" y="490"/>
                    <a:pt x="42" y="490"/>
                    <a:pt x="42" y="490"/>
                  </a:cubicBezTo>
                  <a:cubicBezTo>
                    <a:pt x="42" y="490"/>
                    <a:pt x="42" y="490"/>
                    <a:pt x="42" y="490"/>
                  </a:cubicBezTo>
                  <a:cubicBezTo>
                    <a:pt x="42" y="491"/>
                    <a:pt x="42" y="491"/>
                    <a:pt x="42" y="491"/>
                  </a:cubicBezTo>
                  <a:cubicBezTo>
                    <a:pt x="42" y="491"/>
                    <a:pt x="42" y="491"/>
                    <a:pt x="42" y="491"/>
                  </a:cubicBezTo>
                  <a:cubicBezTo>
                    <a:pt x="43" y="492"/>
                    <a:pt x="43" y="492"/>
                    <a:pt x="43" y="492"/>
                  </a:cubicBezTo>
                  <a:cubicBezTo>
                    <a:pt x="43" y="493"/>
                    <a:pt x="43" y="493"/>
                    <a:pt x="43" y="493"/>
                  </a:cubicBezTo>
                  <a:cubicBezTo>
                    <a:pt x="43" y="493"/>
                    <a:pt x="43" y="493"/>
                    <a:pt x="43" y="493"/>
                  </a:cubicBezTo>
                  <a:cubicBezTo>
                    <a:pt x="43" y="494"/>
                    <a:pt x="43" y="494"/>
                    <a:pt x="43" y="494"/>
                  </a:cubicBezTo>
                  <a:cubicBezTo>
                    <a:pt x="44" y="494"/>
                    <a:pt x="44" y="494"/>
                    <a:pt x="44" y="494"/>
                  </a:cubicBezTo>
                  <a:cubicBezTo>
                    <a:pt x="44" y="495"/>
                    <a:pt x="44" y="495"/>
                    <a:pt x="44" y="495"/>
                  </a:cubicBezTo>
                  <a:cubicBezTo>
                    <a:pt x="44" y="496"/>
                    <a:pt x="44" y="496"/>
                    <a:pt x="44" y="496"/>
                  </a:cubicBezTo>
                  <a:cubicBezTo>
                    <a:pt x="44" y="496"/>
                    <a:pt x="44" y="496"/>
                    <a:pt x="44" y="496"/>
                  </a:cubicBezTo>
                  <a:cubicBezTo>
                    <a:pt x="45" y="497"/>
                    <a:pt x="45" y="497"/>
                    <a:pt x="45" y="497"/>
                  </a:cubicBezTo>
                  <a:cubicBezTo>
                    <a:pt x="45" y="497"/>
                    <a:pt x="45" y="497"/>
                    <a:pt x="45" y="497"/>
                  </a:cubicBezTo>
                  <a:cubicBezTo>
                    <a:pt x="45" y="498"/>
                    <a:pt x="45" y="498"/>
                    <a:pt x="45" y="498"/>
                  </a:cubicBezTo>
                  <a:cubicBezTo>
                    <a:pt x="45" y="497"/>
                    <a:pt x="45" y="497"/>
                    <a:pt x="45" y="497"/>
                  </a:cubicBezTo>
                  <a:cubicBezTo>
                    <a:pt x="45" y="497"/>
                    <a:pt x="45" y="497"/>
                    <a:pt x="45" y="497"/>
                  </a:cubicBezTo>
                  <a:cubicBezTo>
                    <a:pt x="44" y="496"/>
                    <a:pt x="44" y="496"/>
                    <a:pt x="44" y="496"/>
                  </a:cubicBezTo>
                  <a:cubicBezTo>
                    <a:pt x="44" y="496"/>
                    <a:pt x="44" y="496"/>
                    <a:pt x="44" y="496"/>
                  </a:cubicBezTo>
                  <a:cubicBezTo>
                    <a:pt x="44" y="495"/>
                    <a:pt x="44" y="495"/>
                    <a:pt x="44" y="495"/>
                  </a:cubicBezTo>
                  <a:cubicBezTo>
                    <a:pt x="44" y="494"/>
                    <a:pt x="44" y="494"/>
                    <a:pt x="44" y="494"/>
                  </a:cubicBezTo>
                  <a:cubicBezTo>
                    <a:pt x="43" y="494"/>
                    <a:pt x="43" y="494"/>
                    <a:pt x="43" y="494"/>
                  </a:cubicBezTo>
                  <a:cubicBezTo>
                    <a:pt x="43" y="493"/>
                    <a:pt x="43" y="493"/>
                    <a:pt x="43" y="493"/>
                  </a:cubicBezTo>
                  <a:cubicBezTo>
                    <a:pt x="43" y="493"/>
                    <a:pt x="43" y="493"/>
                    <a:pt x="43" y="493"/>
                  </a:cubicBezTo>
                  <a:cubicBezTo>
                    <a:pt x="43" y="492"/>
                    <a:pt x="43" y="492"/>
                    <a:pt x="43" y="492"/>
                  </a:cubicBezTo>
                  <a:cubicBezTo>
                    <a:pt x="42" y="491"/>
                    <a:pt x="42" y="491"/>
                    <a:pt x="42" y="491"/>
                  </a:cubicBezTo>
                  <a:cubicBezTo>
                    <a:pt x="42" y="491"/>
                    <a:pt x="42" y="491"/>
                    <a:pt x="42" y="491"/>
                  </a:cubicBezTo>
                  <a:cubicBezTo>
                    <a:pt x="42" y="490"/>
                    <a:pt x="42" y="490"/>
                    <a:pt x="42" y="490"/>
                  </a:cubicBezTo>
                  <a:cubicBezTo>
                    <a:pt x="42" y="490"/>
                    <a:pt x="42" y="490"/>
                    <a:pt x="42" y="490"/>
                  </a:cubicBezTo>
                  <a:cubicBezTo>
                    <a:pt x="42" y="489"/>
                    <a:pt x="42" y="489"/>
                    <a:pt x="42" y="489"/>
                  </a:cubicBezTo>
                  <a:cubicBezTo>
                    <a:pt x="41" y="489"/>
                    <a:pt x="41" y="489"/>
                    <a:pt x="41"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1" y="489"/>
                    <a:pt x="41" y="489"/>
                    <a:pt x="41" y="489"/>
                  </a:cubicBezTo>
                  <a:moveTo>
                    <a:pt x="45" y="498"/>
                  </a:moveTo>
                  <a:cubicBezTo>
                    <a:pt x="45" y="498"/>
                    <a:pt x="45" y="498"/>
                    <a:pt x="45" y="498"/>
                  </a:cubicBezTo>
                  <a:cubicBezTo>
                    <a:pt x="45" y="498"/>
                    <a:pt x="45" y="498"/>
                    <a:pt x="45" y="498"/>
                  </a:cubicBezTo>
                  <a:cubicBezTo>
                    <a:pt x="45" y="499"/>
                    <a:pt x="45" y="499"/>
                    <a:pt x="45" y="499"/>
                  </a:cubicBezTo>
                  <a:cubicBezTo>
                    <a:pt x="45" y="499"/>
                    <a:pt x="45" y="499"/>
                    <a:pt x="45" y="499"/>
                  </a:cubicBezTo>
                  <a:cubicBezTo>
                    <a:pt x="45" y="499"/>
                    <a:pt x="45" y="499"/>
                    <a:pt x="45" y="499"/>
                  </a:cubicBezTo>
                  <a:cubicBezTo>
                    <a:pt x="46" y="499"/>
                    <a:pt x="46" y="499"/>
                    <a:pt x="46" y="499"/>
                  </a:cubicBezTo>
                  <a:cubicBezTo>
                    <a:pt x="46" y="499"/>
                    <a:pt x="46" y="499"/>
                    <a:pt x="46" y="499"/>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499"/>
                    <a:pt x="46" y="499"/>
                    <a:pt x="46" y="499"/>
                  </a:cubicBezTo>
                  <a:cubicBezTo>
                    <a:pt x="46" y="499"/>
                    <a:pt x="46" y="499"/>
                    <a:pt x="46" y="499"/>
                  </a:cubicBezTo>
                  <a:cubicBezTo>
                    <a:pt x="45" y="499"/>
                    <a:pt x="45" y="499"/>
                    <a:pt x="45" y="499"/>
                  </a:cubicBezTo>
                  <a:cubicBezTo>
                    <a:pt x="45" y="499"/>
                    <a:pt x="45" y="499"/>
                    <a:pt x="45" y="499"/>
                  </a:cubicBezTo>
                  <a:cubicBezTo>
                    <a:pt x="45" y="499"/>
                    <a:pt x="45" y="499"/>
                    <a:pt x="45" y="499"/>
                  </a:cubicBezTo>
                  <a:cubicBezTo>
                    <a:pt x="45" y="498"/>
                    <a:pt x="45" y="498"/>
                    <a:pt x="45" y="498"/>
                  </a:cubicBezTo>
                  <a:cubicBezTo>
                    <a:pt x="45" y="498"/>
                    <a:pt x="45" y="498"/>
                    <a:pt x="45" y="498"/>
                  </a:cubicBezTo>
                  <a:cubicBezTo>
                    <a:pt x="45" y="498"/>
                    <a:pt x="45" y="498"/>
                    <a:pt x="45" y="498"/>
                  </a:cubicBezTo>
                  <a:moveTo>
                    <a:pt x="48" y="510"/>
                  </a:moveTo>
                  <a:cubicBezTo>
                    <a:pt x="48" y="511"/>
                    <a:pt x="48" y="511"/>
                    <a:pt x="48" y="511"/>
                  </a:cubicBezTo>
                  <a:cubicBezTo>
                    <a:pt x="48" y="511"/>
                    <a:pt x="48" y="511"/>
                    <a:pt x="48" y="511"/>
                  </a:cubicBezTo>
                  <a:cubicBezTo>
                    <a:pt x="49" y="512"/>
                    <a:pt x="49" y="512"/>
                    <a:pt x="49" y="512"/>
                  </a:cubicBezTo>
                  <a:cubicBezTo>
                    <a:pt x="49" y="513"/>
                    <a:pt x="49" y="513"/>
                    <a:pt x="49" y="513"/>
                  </a:cubicBezTo>
                  <a:cubicBezTo>
                    <a:pt x="49" y="513"/>
                    <a:pt x="49" y="513"/>
                    <a:pt x="49" y="513"/>
                  </a:cubicBezTo>
                  <a:cubicBezTo>
                    <a:pt x="50" y="514"/>
                    <a:pt x="50" y="514"/>
                    <a:pt x="50" y="514"/>
                  </a:cubicBezTo>
                  <a:cubicBezTo>
                    <a:pt x="50" y="514"/>
                    <a:pt x="50" y="514"/>
                    <a:pt x="50" y="514"/>
                  </a:cubicBezTo>
                  <a:cubicBezTo>
                    <a:pt x="50" y="515"/>
                    <a:pt x="50" y="515"/>
                    <a:pt x="50" y="515"/>
                  </a:cubicBezTo>
                  <a:cubicBezTo>
                    <a:pt x="51" y="516"/>
                    <a:pt x="51" y="516"/>
                    <a:pt x="51" y="516"/>
                  </a:cubicBezTo>
                  <a:cubicBezTo>
                    <a:pt x="51" y="516"/>
                    <a:pt x="51" y="516"/>
                    <a:pt x="51" y="516"/>
                  </a:cubicBezTo>
                  <a:cubicBezTo>
                    <a:pt x="51" y="517"/>
                    <a:pt x="51" y="517"/>
                    <a:pt x="51" y="517"/>
                  </a:cubicBezTo>
                  <a:cubicBezTo>
                    <a:pt x="52" y="517"/>
                    <a:pt x="52" y="517"/>
                    <a:pt x="52" y="517"/>
                  </a:cubicBezTo>
                  <a:cubicBezTo>
                    <a:pt x="52" y="518"/>
                    <a:pt x="52" y="518"/>
                    <a:pt x="52" y="518"/>
                  </a:cubicBezTo>
                  <a:cubicBezTo>
                    <a:pt x="52" y="519"/>
                    <a:pt x="52" y="519"/>
                    <a:pt x="52" y="519"/>
                  </a:cubicBezTo>
                  <a:cubicBezTo>
                    <a:pt x="52" y="519"/>
                    <a:pt x="52" y="519"/>
                    <a:pt x="52" y="519"/>
                  </a:cubicBezTo>
                  <a:cubicBezTo>
                    <a:pt x="53" y="520"/>
                    <a:pt x="53" y="520"/>
                    <a:pt x="53" y="520"/>
                  </a:cubicBezTo>
                  <a:cubicBezTo>
                    <a:pt x="52" y="519"/>
                    <a:pt x="52" y="519"/>
                    <a:pt x="52" y="519"/>
                  </a:cubicBezTo>
                  <a:cubicBezTo>
                    <a:pt x="52" y="519"/>
                    <a:pt x="52" y="519"/>
                    <a:pt x="52" y="519"/>
                  </a:cubicBezTo>
                  <a:cubicBezTo>
                    <a:pt x="52" y="518"/>
                    <a:pt x="52" y="518"/>
                    <a:pt x="52" y="518"/>
                  </a:cubicBezTo>
                  <a:cubicBezTo>
                    <a:pt x="52" y="517"/>
                    <a:pt x="52" y="517"/>
                    <a:pt x="52" y="517"/>
                  </a:cubicBezTo>
                  <a:cubicBezTo>
                    <a:pt x="51" y="517"/>
                    <a:pt x="51" y="517"/>
                    <a:pt x="51" y="517"/>
                  </a:cubicBezTo>
                  <a:cubicBezTo>
                    <a:pt x="51" y="516"/>
                    <a:pt x="51" y="516"/>
                    <a:pt x="51" y="516"/>
                  </a:cubicBezTo>
                  <a:cubicBezTo>
                    <a:pt x="51" y="516"/>
                    <a:pt x="51" y="516"/>
                    <a:pt x="51" y="516"/>
                  </a:cubicBezTo>
                  <a:cubicBezTo>
                    <a:pt x="50" y="515"/>
                    <a:pt x="50" y="515"/>
                    <a:pt x="50" y="515"/>
                  </a:cubicBezTo>
                  <a:cubicBezTo>
                    <a:pt x="50" y="514"/>
                    <a:pt x="50" y="514"/>
                    <a:pt x="50" y="514"/>
                  </a:cubicBezTo>
                  <a:cubicBezTo>
                    <a:pt x="50" y="514"/>
                    <a:pt x="50" y="514"/>
                    <a:pt x="50" y="514"/>
                  </a:cubicBezTo>
                  <a:cubicBezTo>
                    <a:pt x="49" y="513"/>
                    <a:pt x="49" y="513"/>
                    <a:pt x="49" y="513"/>
                  </a:cubicBezTo>
                  <a:cubicBezTo>
                    <a:pt x="49" y="513"/>
                    <a:pt x="49" y="513"/>
                    <a:pt x="49" y="513"/>
                  </a:cubicBezTo>
                  <a:cubicBezTo>
                    <a:pt x="49" y="512"/>
                    <a:pt x="49" y="512"/>
                    <a:pt x="49" y="512"/>
                  </a:cubicBezTo>
                  <a:cubicBezTo>
                    <a:pt x="48" y="511"/>
                    <a:pt x="48" y="511"/>
                    <a:pt x="48" y="511"/>
                  </a:cubicBezTo>
                  <a:cubicBezTo>
                    <a:pt x="48" y="511"/>
                    <a:pt x="48" y="511"/>
                    <a:pt x="48" y="511"/>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09"/>
                    <a:pt x="50" y="509"/>
                    <a:pt x="50" y="509"/>
                  </a:cubicBezTo>
                  <a:cubicBezTo>
                    <a:pt x="49" y="509"/>
                    <a:pt x="49" y="509"/>
                    <a:pt x="49" y="509"/>
                  </a:cubicBezTo>
                  <a:cubicBezTo>
                    <a:pt x="49" y="508"/>
                    <a:pt x="49" y="508"/>
                    <a:pt x="49" y="508"/>
                  </a:cubicBezTo>
                  <a:cubicBezTo>
                    <a:pt x="49" y="508"/>
                    <a:pt x="49" y="508"/>
                    <a:pt x="49" y="508"/>
                  </a:cubicBezTo>
                  <a:cubicBezTo>
                    <a:pt x="49" y="507"/>
                    <a:pt x="49" y="507"/>
                    <a:pt x="49" y="507"/>
                  </a:cubicBezTo>
                  <a:cubicBezTo>
                    <a:pt x="48" y="506"/>
                    <a:pt x="48" y="506"/>
                    <a:pt x="48" y="506"/>
                  </a:cubicBezTo>
                  <a:cubicBezTo>
                    <a:pt x="48" y="506"/>
                    <a:pt x="48" y="506"/>
                    <a:pt x="48" y="506"/>
                  </a:cubicBezTo>
                  <a:cubicBezTo>
                    <a:pt x="48" y="505"/>
                    <a:pt x="48" y="505"/>
                    <a:pt x="48" y="505"/>
                  </a:cubicBezTo>
                  <a:cubicBezTo>
                    <a:pt x="48" y="505"/>
                    <a:pt x="48" y="505"/>
                    <a:pt x="48" y="505"/>
                  </a:cubicBezTo>
                  <a:cubicBezTo>
                    <a:pt x="48" y="504"/>
                    <a:pt x="48" y="504"/>
                    <a:pt x="48" y="504"/>
                  </a:cubicBezTo>
                  <a:cubicBezTo>
                    <a:pt x="47" y="503"/>
                    <a:pt x="47" y="503"/>
                    <a:pt x="47" y="503"/>
                  </a:cubicBezTo>
                  <a:cubicBezTo>
                    <a:pt x="47" y="503"/>
                    <a:pt x="47" y="503"/>
                    <a:pt x="47" y="503"/>
                  </a:cubicBezTo>
                  <a:cubicBezTo>
                    <a:pt x="47" y="502"/>
                    <a:pt x="47" y="502"/>
                    <a:pt x="47" y="502"/>
                  </a:cubicBezTo>
                  <a:cubicBezTo>
                    <a:pt x="47" y="502"/>
                    <a:pt x="47" y="502"/>
                    <a:pt x="47" y="502"/>
                  </a:cubicBezTo>
                  <a:cubicBezTo>
                    <a:pt x="46" y="501"/>
                    <a:pt x="46" y="501"/>
                    <a:pt x="46" y="501"/>
                  </a:cubicBezTo>
                  <a:cubicBezTo>
                    <a:pt x="47" y="502"/>
                    <a:pt x="47" y="502"/>
                    <a:pt x="47" y="502"/>
                  </a:cubicBezTo>
                  <a:cubicBezTo>
                    <a:pt x="47" y="502"/>
                    <a:pt x="47" y="502"/>
                    <a:pt x="47" y="502"/>
                  </a:cubicBezTo>
                  <a:cubicBezTo>
                    <a:pt x="47" y="503"/>
                    <a:pt x="47" y="503"/>
                    <a:pt x="47" y="503"/>
                  </a:cubicBezTo>
                  <a:cubicBezTo>
                    <a:pt x="47" y="503"/>
                    <a:pt x="47" y="503"/>
                    <a:pt x="47" y="503"/>
                  </a:cubicBezTo>
                  <a:cubicBezTo>
                    <a:pt x="48" y="504"/>
                    <a:pt x="48" y="504"/>
                    <a:pt x="48" y="504"/>
                  </a:cubicBezTo>
                  <a:cubicBezTo>
                    <a:pt x="48" y="505"/>
                    <a:pt x="48" y="505"/>
                    <a:pt x="48" y="505"/>
                  </a:cubicBezTo>
                  <a:cubicBezTo>
                    <a:pt x="48" y="505"/>
                    <a:pt x="48" y="505"/>
                    <a:pt x="48" y="505"/>
                  </a:cubicBezTo>
                  <a:cubicBezTo>
                    <a:pt x="48" y="506"/>
                    <a:pt x="48" y="506"/>
                    <a:pt x="48" y="506"/>
                  </a:cubicBezTo>
                  <a:cubicBezTo>
                    <a:pt x="48" y="506"/>
                    <a:pt x="48" y="506"/>
                    <a:pt x="48" y="506"/>
                  </a:cubicBezTo>
                  <a:cubicBezTo>
                    <a:pt x="49" y="507"/>
                    <a:pt x="49" y="507"/>
                    <a:pt x="49" y="507"/>
                  </a:cubicBezTo>
                  <a:cubicBezTo>
                    <a:pt x="49" y="508"/>
                    <a:pt x="49" y="508"/>
                    <a:pt x="49" y="508"/>
                  </a:cubicBezTo>
                  <a:cubicBezTo>
                    <a:pt x="49" y="508"/>
                    <a:pt x="49" y="508"/>
                    <a:pt x="49" y="508"/>
                  </a:cubicBezTo>
                  <a:cubicBezTo>
                    <a:pt x="49" y="509"/>
                    <a:pt x="49" y="509"/>
                    <a:pt x="49" y="509"/>
                  </a:cubicBezTo>
                  <a:cubicBezTo>
                    <a:pt x="50" y="509"/>
                    <a:pt x="50" y="509"/>
                    <a:pt x="50" y="509"/>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7" name="Freeform 544"/>
            <p:cNvSpPr>
              <a:spLocks/>
            </p:cNvSpPr>
            <p:nvPr/>
          </p:nvSpPr>
          <p:spPr bwMode="auto">
            <a:xfrm>
              <a:off x="7780338" y="2879726"/>
              <a:ext cx="76200" cy="3175"/>
            </a:xfrm>
            <a:custGeom>
              <a:avLst/>
              <a:gdLst>
                <a:gd name="T0" fmla="*/ 8 w 24"/>
                <a:gd name="T1" fmla="*/ 0 h 1"/>
                <a:gd name="T2" fmla="*/ 24 w 24"/>
                <a:gd name="T3" fmla="*/ 0 h 1"/>
                <a:gd name="T4" fmla="*/ 0 w 24"/>
                <a:gd name="T5" fmla="*/ 1 h 1"/>
                <a:gd name="T6" fmla="*/ 8 w 24"/>
                <a:gd name="T7" fmla="*/ 0 h 1"/>
              </a:gdLst>
              <a:ahLst/>
              <a:cxnLst>
                <a:cxn ang="0">
                  <a:pos x="T0" y="T1"/>
                </a:cxn>
                <a:cxn ang="0">
                  <a:pos x="T2" y="T3"/>
                </a:cxn>
                <a:cxn ang="0">
                  <a:pos x="T4" y="T5"/>
                </a:cxn>
                <a:cxn ang="0">
                  <a:pos x="T6" y="T7"/>
                </a:cxn>
              </a:cxnLst>
              <a:rect l="0" t="0" r="r" b="b"/>
              <a:pathLst>
                <a:path w="24" h="1">
                  <a:moveTo>
                    <a:pt x="8" y="0"/>
                  </a:moveTo>
                  <a:cubicBezTo>
                    <a:pt x="13" y="0"/>
                    <a:pt x="19" y="0"/>
                    <a:pt x="24" y="0"/>
                  </a:cubicBezTo>
                  <a:cubicBezTo>
                    <a:pt x="16" y="0"/>
                    <a:pt x="9" y="0"/>
                    <a:pt x="0" y="1"/>
                  </a:cubicBezTo>
                  <a:cubicBezTo>
                    <a:pt x="3" y="0"/>
                    <a:pt x="6" y="0"/>
                    <a:pt x="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8" name="Freeform 545"/>
            <p:cNvSpPr>
              <a:spLocks/>
            </p:cNvSpPr>
            <p:nvPr/>
          </p:nvSpPr>
          <p:spPr bwMode="auto">
            <a:xfrm>
              <a:off x="7715251" y="3086101"/>
              <a:ext cx="147638" cy="133350"/>
            </a:xfrm>
            <a:custGeom>
              <a:avLst/>
              <a:gdLst>
                <a:gd name="T0" fmla="*/ 46 w 46"/>
                <a:gd name="T1" fmla="*/ 0 h 41"/>
                <a:gd name="T2" fmla="*/ 18 w 46"/>
                <a:gd name="T3" fmla="*/ 41 h 41"/>
                <a:gd name="T4" fmla="*/ 0 w 46"/>
                <a:gd name="T5" fmla="*/ 41 h 41"/>
                <a:gd name="T6" fmla="*/ 29 w 46"/>
                <a:gd name="T7" fmla="*/ 1 h 41"/>
                <a:gd name="T8" fmla="*/ 46 w 46"/>
                <a:gd name="T9" fmla="*/ 0 h 41"/>
              </a:gdLst>
              <a:ahLst/>
              <a:cxnLst>
                <a:cxn ang="0">
                  <a:pos x="T0" y="T1"/>
                </a:cxn>
                <a:cxn ang="0">
                  <a:pos x="T2" y="T3"/>
                </a:cxn>
                <a:cxn ang="0">
                  <a:pos x="T4" y="T5"/>
                </a:cxn>
                <a:cxn ang="0">
                  <a:pos x="T6" y="T7"/>
                </a:cxn>
                <a:cxn ang="0">
                  <a:pos x="T8" y="T9"/>
                </a:cxn>
              </a:cxnLst>
              <a:rect l="0" t="0" r="r" b="b"/>
              <a:pathLst>
                <a:path w="46" h="41">
                  <a:moveTo>
                    <a:pt x="46" y="0"/>
                  </a:moveTo>
                  <a:cubicBezTo>
                    <a:pt x="34" y="1"/>
                    <a:pt x="23" y="17"/>
                    <a:pt x="18" y="41"/>
                  </a:cubicBezTo>
                  <a:cubicBezTo>
                    <a:pt x="12" y="41"/>
                    <a:pt x="6" y="41"/>
                    <a:pt x="0" y="41"/>
                  </a:cubicBezTo>
                  <a:cubicBezTo>
                    <a:pt x="5" y="17"/>
                    <a:pt x="16" y="1"/>
                    <a:pt x="29" y="1"/>
                  </a:cubicBezTo>
                  <a:cubicBezTo>
                    <a:pt x="34" y="1"/>
                    <a:pt x="41" y="1"/>
                    <a:pt x="46"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9" name="Freeform 546"/>
            <p:cNvSpPr>
              <a:spLocks/>
            </p:cNvSpPr>
            <p:nvPr/>
          </p:nvSpPr>
          <p:spPr bwMode="auto">
            <a:xfrm>
              <a:off x="7808913" y="3527426"/>
              <a:ext cx="57150" cy="0"/>
            </a:xfrm>
            <a:custGeom>
              <a:avLst/>
              <a:gdLst>
                <a:gd name="T0" fmla="*/ 17 w 18"/>
                <a:gd name="T1" fmla="*/ 0 w 18"/>
                <a:gd name="T2" fmla="*/ 0 w 18"/>
                <a:gd name="T3" fmla="*/ 18 w 18"/>
                <a:gd name="T4" fmla="*/ 17 w 18"/>
              </a:gdLst>
              <a:ahLst/>
              <a:cxnLst>
                <a:cxn ang="0">
                  <a:pos x="T0" y="0"/>
                </a:cxn>
                <a:cxn ang="0">
                  <a:pos x="T1" y="0"/>
                </a:cxn>
                <a:cxn ang="0">
                  <a:pos x="T2" y="0"/>
                </a:cxn>
                <a:cxn ang="0">
                  <a:pos x="T3" y="0"/>
                </a:cxn>
                <a:cxn ang="0">
                  <a:pos x="T4" y="0"/>
                </a:cxn>
              </a:cxnLst>
              <a:rect l="0" t="0" r="r" b="b"/>
              <a:pathLst>
                <a:path w="18">
                  <a:moveTo>
                    <a:pt x="17" y="0"/>
                  </a:moveTo>
                  <a:cubicBezTo>
                    <a:pt x="0" y="0"/>
                    <a:pt x="0" y="0"/>
                    <a:pt x="0" y="0"/>
                  </a:cubicBezTo>
                  <a:cubicBezTo>
                    <a:pt x="0" y="0"/>
                    <a:pt x="0" y="0"/>
                    <a:pt x="0" y="0"/>
                  </a:cubicBezTo>
                  <a:cubicBezTo>
                    <a:pt x="18" y="0"/>
                    <a:pt x="18" y="0"/>
                    <a:pt x="18" y="0"/>
                  </a:cubicBezTo>
                  <a:cubicBezTo>
                    <a:pt x="18" y="0"/>
                    <a:pt x="18" y="0"/>
                    <a:pt x="17"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0" name="Freeform 547"/>
            <p:cNvSpPr>
              <a:spLocks/>
            </p:cNvSpPr>
            <p:nvPr/>
          </p:nvSpPr>
          <p:spPr bwMode="auto">
            <a:xfrm>
              <a:off x="7808913" y="2879726"/>
              <a:ext cx="254000" cy="857250"/>
            </a:xfrm>
            <a:custGeom>
              <a:avLst/>
              <a:gdLst>
                <a:gd name="T0" fmla="*/ 18 w 79"/>
                <a:gd name="T1" fmla="*/ 264 h 265"/>
                <a:gd name="T2" fmla="*/ 0 w 79"/>
                <a:gd name="T3" fmla="*/ 265 h 265"/>
                <a:gd name="T4" fmla="*/ 61 w 79"/>
                <a:gd name="T5" fmla="*/ 134 h 265"/>
                <a:gd name="T6" fmla="*/ 1 w 79"/>
                <a:gd name="T7" fmla="*/ 0 h 265"/>
                <a:gd name="T8" fmla="*/ 18 w 79"/>
                <a:gd name="T9" fmla="*/ 0 h 265"/>
                <a:gd name="T10" fmla="*/ 79 w 79"/>
                <a:gd name="T11" fmla="*/ 134 h 265"/>
                <a:gd name="T12" fmla="*/ 18 w 79"/>
                <a:gd name="T13" fmla="*/ 264 h 265"/>
              </a:gdLst>
              <a:ahLst/>
              <a:cxnLst>
                <a:cxn ang="0">
                  <a:pos x="T0" y="T1"/>
                </a:cxn>
                <a:cxn ang="0">
                  <a:pos x="T2" y="T3"/>
                </a:cxn>
                <a:cxn ang="0">
                  <a:pos x="T4" y="T5"/>
                </a:cxn>
                <a:cxn ang="0">
                  <a:pos x="T6" y="T7"/>
                </a:cxn>
                <a:cxn ang="0">
                  <a:pos x="T8" y="T9"/>
                </a:cxn>
                <a:cxn ang="0">
                  <a:pos x="T10" y="T11"/>
                </a:cxn>
                <a:cxn ang="0">
                  <a:pos x="T12" y="T13"/>
                </a:cxn>
              </a:cxnLst>
              <a:rect l="0" t="0" r="r" b="b"/>
              <a:pathLst>
                <a:path w="79" h="265">
                  <a:moveTo>
                    <a:pt x="18" y="264"/>
                  </a:moveTo>
                  <a:cubicBezTo>
                    <a:pt x="0" y="265"/>
                    <a:pt x="0" y="265"/>
                    <a:pt x="0" y="265"/>
                  </a:cubicBezTo>
                  <a:cubicBezTo>
                    <a:pt x="34" y="264"/>
                    <a:pt x="61" y="207"/>
                    <a:pt x="61" y="134"/>
                  </a:cubicBezTo>
                  <a:cubicBezTo>
                    <a:pt x="61" y="61"/>
                    <a:pt x="34" y="1"/>
                    <a:pt x="1" y="0"/>
                  </a:cubicBezTo>
                  <a:cubicBezTo>
                    <a:pt x="18" y="0"/>
                    <a:pt x="18" y="0"/>
                    <a:pt x="18" y="0"/>
                  </a:cubicBezTo>
                  <a:cubicBezTo>
                    <a:pt x="52" y="1"/>
                    <a:pt x="79" y="61"/>
                    <a:pt x="79" y="134"/>
                  </a:cubicBezTo>
                  <a:cubicBezTo>
                    <a:pt x="78" y="207"/>
                    <a:pt x="51" y="264"/>
                    <a:pt x="18" y="264"/>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1" name="Freeform 548"/>
            <p:cNvSpPr>
              <a:spLocks/>
            </p:cNvSpPr>
            <p:nvPr/>
          </p:nvSpPr>
          <p:spPr bwMode="auto">
            <a:xfrm>
              <a:off x="7805738" y="3733801"/>
              <a:ext cx="60325" cy="3175"/>
            </a:xfrm>
            <a:custGeom>
              <a:avLst/>
              <a:gdLst>
                <a:gd name="T0" fmla="*/ 18 w 19"/>
                <a:gd name="T1" fmla="*/ 0 h 1"/>
                <a:gd name="T2" fmla="*/ 19 w 19"/>
                <a:gd name="T3" fmla="*/ 0 h 1"/>
                <a:gd name="T4" fmla="*/ 1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1" y="1"/>
                    <a:pt x="1" y="1"/>
                    <a:pt x="1" y="1"/>
                  </a:cubicBezTo>
                  <a:cubicBezTo>
                    <a:pt x="1" y="1"/>
                    <a:pt x="1" y="1"/>
                    <a:pt x="0" y="1"/>
                  </a:cubicBezTo>
                  <a:cubicBezTo>
                    <a:pt x="6" y="1"/>
                    <a:pt x="13" y="0"/>
                    <a:pt x="1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2" name="Freeform 549"/>
            <p:cNvSpPr>
              <a:spLocks/>
            </p:cNvSpPr>
            <p:nvPr/>
          </p:nvSpPr>
          <p:spPr bwMode="auto">
            <a:xfrm>
              <a:off x="7812088" y="2655888"/>
              <a:ext cx="352425" cy="1304925"/>
            </a:xfrm>
            <a:custGeom>
              <a:avLst/>
              <a:gdLst>
                <a:gd name="T0" fmla="*/ 17 w 110"/>
                <a:gd name="T1" fmla="*/ 402 h 403"/>
                <a:gd name="T2" fmla="*/ 0 w 110"/>
                <a:gd name="T3" fmla="*/ 403 h 403"/>
                <a:gd name="T4" fmla="*/ 92 w 110"/>
                <a:gd name="T5" fmla="*/ 204 h 403"/>
                <a:gd name="T6" fmla="*/ 0 w 110"/>
                <a:gd name="T7" fmla="*/ 0 h 403"/>
                <a:gd name="T8" fmla="*/ 18 w 110"/>
                <a:gd name="T9" fmla="*/ 0 h 403"/>
                <a:gd name="T10" fmla="*/ 109 w 110"/>
                <a:gd name="T11" fmla="*/ 204 h 403"/>
                <a:gd name="T12" fmla="*/ 17 w 110"/>
                <a:gd name="T13" fmla="*/ 402 h 403"/>
              </a:gdLst>
              <a:ahLst/>
              <a:cxnLst>
                <a:cxn ang="0">
                  <a:pos x="T0" y="T1"/>
                </a:cxn>
                <a:cxn ang="0">
                  <a:pos x="T2" y="T3"/>
                </a:cxn>
                <a:cxn ang="0">
                  <a:pos x="T4" y="T5"/>
                </a:cxn>
                <a:cxn ang="0">
                  <a:pos x="T6" y="T7"/>
                </a:cxn>
                <a:cxn ang="0">
                  <a:pos x="T8" y="T9"/>
                </a:cxn>
                <a:cxn ang="0">
                  <a:pos x="T10" y="T11"/>
                </a:cxn>
                <a:cxn ang="0">
                  <a:pos x="T12" y="T13"/>
                </a:cxn>
              </a:cxnLst>
              <a:rect l="0" t="0" r="r" b="b"/>
              <a:pathLst>
                <a:path w="110" h="403">
                  <a:moveTo>
                    <a:pt x="17" y="402"/>
                  </a:moveTo>
                  <a:cubicBezTo>
                    <a:pt x="0" y="403"/>
                    <a:pt x="0" y="403"/>
                    <a:pt x="0" y="403"/>
                  </a:cubicBezTo>
                  <a:cubicBezTo>
                    <a:pt x="50" y="402"/>
                    <a:pt x="91" y="314"/>
                    <a:pt x="92" y="204"/>
                  </a:cubicBezTo>
                  <a:cubicBezTo>
                    <a:pt x="92" y="93"/>
                    <a:pt x="51" y="2"/>
                    <a:pt x="0" y="0"/>
                  </a:cubicBezTo>
                  <a:cubicBezTo>
                    <a:pt x="18" y="0"/>
                    <a:pt x="18" y="0"/>
                    <a:pt x="18" y="0"/>
                  </a:cubicBezTo>
                  <a:cubicBezTo>
                    <a:pt x="69" y="2"/>
                    <a:pt x="110" y="93"/>
                    <a:pt x="109" y="204"/>
                  </a:cubicBezTo>
                  <a:cubicBezTo>
                    <a:pt x="109" y="314"/>
                    <a:pt x="68" y="402"/>
                    <a:pt x="17" y="402"/>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3" name="Freeform 550"/>
            <p:cNvSpPr>
              <a:spLocks/>
            </p:cNvSpPr>
            <p:nvPr/>
          </p:nvSpPr>
          <p:spPr bwMode="auto">
            <a:xfrm>
              <a:off x="7805738" y="3957638"/>
              <a:ext cx="60325" cy="3175"/>
            </a:xfrm>
            <a:custGeom>
              <a:avLst/>
              <a:gdLst>
                <a:gd name="T0" fmla="*/ 18 w 19"/>
                <a:gd name="T1" fmla="*/ 0 h 1"/>
                <a:gd name="T2" fmla="*/ 19 w 19"/>
                <a:gd name="T3" fmla="*/ 0 h 1"/>
                <a:gd name="T4" fmla="*/ 2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2" y="1"/>
                    <a:pt x="2" y="1"/>
                    <a:pt x="2" y="1"/>
                  </a:cubicBezTo>
                  <a:cubicBezTo>
                    <a:pt x="1" y="1"/>
                    <a:pt x="1" y="1"/>
                    <a:pt x="0" y="1"/>
                  </a:cubicBezTo>
                  <a:cubicBezTo>
                    <a:pt x="5"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4" name="Freeform 551"/>
            <p:cNvSpPr>
              <a:spLocks/>
            </p:cNvSpPr>
            <p:nvPr/>
          </p:nvSpPr>
          <p:spPr bwMode="auto">
            <a:xfrm>
              <a:off x="7812088" y="2333626"/>
              <a:ext cx="500063" cy="1946275"/>
            </a:xfrm>
            <a:custGeom>
              <a:avLst/>
              <a:gdLst>
                <a:gd name="T0" fmla="*/ 18 w 156"/>
                <a:gd name="T1" fmla="*/ 602 h 602"/>
                <a:gd name="T2" fmla="*/ 0 w 156"/>
                <a:gd name="T3" fmla="*/ 602 h 602"/>
                <a:gd name="T4" fmla="*/ 137 w 156"/>
                <a:gd name="T5" fmla="*/ 306 h 602"/>
                <a:gd name="T6" fmla="*/ 0 w 156"/>
                <a:gd name="T7" fmla="*/ 0 h 602"/>
                <a:gd name="T8" fmla="*/ 18 w 156"/>
                <a:gd name="T9" fmla="*/ 0 h 602"/>
                <a:gd name="T10" fmla="*/ 155 w 156"/>
                <a:gd name="T11" fmla="*/ 306 h 602"/>
                <a:gd name="T12" fmla="*/ 18 w 156"/>
                <a:gd name="T13" fmla="*/ 602 h 602"/>
              </a:gdLst>
              <a:ahLst/>
              <a:cxnLst>
                <a:cxn ang="0">
                  <a:pos x="T0" y="T1"/>
                </a:cxn>
                <a:cxn ang="0">
                  <a:pos x="T2" y="T3"/>
                </a:cxn>
                <a:cxn ang="0">
                  <a:pos x="T4" y="T5"/>
                </a:cxn>
                <a:cxn ang="0">
                  <a:pos x="T6" y="T7"/>
                </a:cxn>
                <a:cxn ang="0">
                  <a:pos x="T8" y="T9"/>
                </a:cxn>
                <a:cxn ang="0">
                  <a:pos x="T10" y="T11"/>
                </a:cxn>
                <a:cxn ang="0">
                  <a:pos x="T12" y="T13"/>
                </a:cxn>
              </a:cxnLst>
              <a:rect l="0" t="0" r="r" b="b"/>
              <a:pathLst>
                <a:path w="156" h="602">
                  <a:moveTo>
                    <a:pt x="18" y="602"/>
                  </a:moveTo>
                  <a:cubicBezTo>
                    <a:pt x="0" y="602"/>
                    <a:pt x="0" y="602"/>
                    <a:pt x="0" y="602"/>
                  </a:cubicBezTo>
                  <a:cubicBezTo>
                    <a:pt x="75" y="602"/>
                    <a:pt x="137" y="470"/>
                    <a:pt x="137" y="306"/>
                  </a:cubicBezTo>
                  <a:cubicBezTo>
                    <a:pt x="138" y="140"/>
                    <a:pt x="77" y="3"/>
                    <a:pt x="0" y="0"/>
                  </a:cubicBezTo>
                  <a:cubicBezTo>
                    <a:pt x="18" y="0"/>
                    <a:pt x="18" y="0"/>
                    <a:pt x="18" y="0"/>
                  </a:cubicBezTo>
                  <a:cubicBezTo>
                    <a:pt x="95" y="3"/>
                    <a:pt x="156" y="140"/>
                    <a:pt x="155" y="306"/>
                  </a:cubicBezTo>
                  <a:cubicBezTo>
                    <a:pt x="154" y="470"/>
                    <a:pt x="93" y="601"/>
                    <a:pt x="18" y="602"/>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5" name="Freeform 552"/>
            <p:cNvSpPr>
              <a:spLocks/>
            </p:cNvSpPr>
            <p:nvPr/>
          </p:nvSpPr>
          <p:spPr bwMode="auto">
            <a:xfrm>
              <a:off x="7805738" y="4279901"/>
              <a:ext cx="63500" cy="0"/>
            </a:xfrm>
            <a:custGeom>
              <a:avLst/>
              <a:gdLst>
                <a:gd name="T0" fmla="*/ 17 w 20"/>
                <a:gd name="T1" fmla="*/ 20 w 20"/>
                <a:gd name="T2" fmla="*/ 2 w 20"/>
                <a:gd name="T3" fmla="*/ 0 w 20"/>
                <a:gd name="T4" fmla="*/ 17 w 20"/>
              </a:gdLst>
              <a:ahLst/>
              <a:cxnLst>
                <a:cxn ang="0">
                  <a:pos x="T0" y="0"/>
                </a:cxn>
                <a:cxn ang="0">
                  <a:pos x="T1" y="0"/>
                </a:cxn>
                <a:cxn ang="0">
                  <a:pos x="T2" y="0"/>
                </a:cxn>
                <a:cxn ang="0">
                  <a:pos x="T3" y="0"/>
                </a:cxn>
                <a:cxn ang="0">
                  <a:pos x="T4" y="0"/>
                </a:cxn>
              </a:cxnLst>
              <a:rect l="0" t="0" r="r" b="b"/>
              <a:pathLst>
                <a:path w="20">
                  <a:moveTo>
                    <a:pt x="17" y="0"/>
                  </a:moveTo>
                  <a:cubicBezTo>
                    <a:pt x="18" y="0"/>
                    <a:pt x="19" y="0"/>
                    <a:pt x="20" y="0"/>
                  </a:cubicBezTo>
                  <a:cubicBezTo>
                    <a:pt x="2" y="0"/>
                    <a:pt x="2" y="0"/>
                    <a:pt x="2" y="0"/>
                  </a:cubicBezTo>
                  <a:cubicBezTo>
                    <a:pt x="1" y="0"/>
                    <a:pt x="0" y="0"/>
                    <a:pt x="0" y="0"/>
                  </a:cubicBezTo>
                  <a:cubicBezTo>
                    <a:pt x="5" y="0"/>
                    <a:pt x="12" y="0"/>
                    <a:pt x="17"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6" name="Freeform 553"/>
            <p:cNvSpPr>
              <a:spLocks/>
            </p:cNvSpPr>
            <p:nvPr/>
          </p:nvSpPr>
          <p:spPr bwMode="auto">
            <a:xfrm>
              <a:off x="7808913" y="3086101"/>
              <a:ext cx="57150" cy="3175"/>
            </a:xfrm>
            <a:custGeom>
              <a:avLst/>
              <a:gdLst>
                <a:gd name="T0" fmla="*/ 0 w 18"/>
                <a:gd name="T1" fmla="*/ 1 h 1"/>
                <a:gd name="T2" fmla="*/ 17 w 18"/>
                <a:gd name="T3" fmla="*/ 0 h 1"/>
                <a:gd name="T4" fmla="*/ 18 w 18"/>
                <a:gd name="T5" fmla="*/ 0 h 1"/>
                <a:gd name="T6" fmla="*/ 0 w 18"/>
                <a:gd name="T7" fmla="*/ 1 h 1"/>
                <a:gd name="T8" fmla="*/ 0 w 18"/>
                <a:gd name="T9" fmla="*/ 1 h 1"/>
              </a:gdLst>
              <a:ahLst/>
              <a:cxnLst>
                <a:cxn ang="0">
                  <a:pos x="T0" y="T1"/>
                </a:cxn>
                <a:cxn ang="0">
                  <a:pos x="T2" y="T3"/>
                </a:cxn>
                <a:cxn ang="0">
                  <a:pos x="T4" y="T5"/>
                </a:cxn>
                <a:cxn ang="0">
                  <a:pos x="T6" y="T7"/>
                </a:cxn>
                <a:cxn ang="0">
                  <a:pos x="T8" y="T9"/>
                </a:cxn>
              </a:cxnLst>
              <a:rect l="0" t="0" r="r" b="b"/>
              <a:pathLst>
                <a:path w="18" h="1">
                  <a:moveTo>
                    <a:pt x="0" y="1"/>
                  </a:moveTo>
                  <a:cubicBezTo>
                    <a:pt x="17" y="0"/>
                    <a:pt x="17" y="0"/>
                    <a:pt x="17" y="0"/>
                  </a:cubicBezTo>
                  <a:cubicBezTo>
                    <a:pt x="18" y="0"/>
                    <a:pt x="18" y="0"/>
                    <a:pt x="18" y="0"/>
                  </a:cubicBezTo>
                  <a:cubicBezTo>
                    <a:pt x="0" y="1"/>
                    <a:pt x="0" y="1"/>
                    <a:pt x="0" y="1"/>
                  </a:cubicBezTo>
                  <a:cubicBezTo>
                    <a:pt x="0" y="1"/>
                    <a:pt x="0" y="1"/>
                    <a:pt x="0" y="1"/>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7" name="Freeform 554"/>
            <p:cNvSpPr>
              <a:spLocks/>
            </p:cNvSpPr>
            <p:nvPr/>
          </p:nvSpPr>
          <p:spPr bwMode="auto">
            <a:xfrm>
              <a:off x="7805738" y="2879726"/>
              <a:ext cx="60325" cy="0"/>
            </a:xfrm>
            <a:custGeom>
              <a:avLst/>
              <a:gdLst>
                <a:gd name="T0" fmla="*/ 0 w 19"/>
                <a:gd name="T1" fmla="*/ 18 w 19"/>
                <a:gd name="T2" fmla="*/ 19 w 19"/>
                <a:gd name="T3" fmla="*/ 2 w 19"/>
                <a:gd name="T4" fmla="*/ 0 w 19"/>
              </a:gdLst>
              <a:ahLst/>
              <a:cxnLst>
                <a:cxn ang="0">
                  <a:pos x="T0" y="0"/>
                </a:cxn>
                <a:cxn ang="0">
                  <a:pos x="T1" y="0"/>
                </a:cxn>
                <a:cxn ang="0">
                  <a:pos x="T2" y="0"/>
                </a:cxn>
                <a:cxn ang="0">
                  <a:pos x="T3" y="0"/>
                </a:cxn>
                <a:cxn ang="0">
                  <a:pos x="T4" y="0"/>
                </a:cxn>
              </a:cxnLst>
              <a:rect l="0" t="0" r="r" b="b"/>
              <a:pathLst>
                <a:path w="19">
                  <a:moveTo>
                    <a:pt x="0" y="0"/>
                  </a:moveTo>
                  <a:cubicBezTo>
                    <a:pt x="18" y="0"/>
                    <a:pt x="18" y="0"/>
                    <a:pt x="18" y="0"/>
                  </a:cubicBezTo>
                  <a:cubicBezTo>
                    <a:pt x="19" y="0"/>
                    <a:pt x="19" y="0"/>
                    <a:pt x="19" y="0"/>
                  </a:cubicBezTo>
                  <a:cubicBezTo>
                    <a:pt x="2" y="0"/>
                    <a:pt x="2" y="0"/>
                    <a:pt x="2" y="0"/>
                  </a:cubicBezTo>
                  <a:cubicBezTo>
                    <a:pt x="1" y="0"/>
                    <a:pt x="1" y="0"/>
                    <a:pt x="0"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8" name="Freeform 555"/>
            <p:cNvSpPr>
              <a:spLocks/>
            </p:cNvSpPr>
            <p:nvPr/>
          </p:nvSpPr>
          <p:spPr bwMode="auto">
            <a:xfrm>
              <a:off x="7805738" y="2655888"/>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9" name="Freeform 556"/>
            <p:cNvSpPr>
              <a:spLocks/>
            </p:cNvSpPr>
            <p:nvPr/>
          </p:nvSpPr>
          <p:spPr bwMode="auto">
            <a:xfrm>
              <a:off x="7805738" y="2333626"/>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0" name="Freeform 557"/>
            <p:cNvSpPr>
              <a:spLocks/>
            </p:cNvSpPr>
            <p:nvPr/>
          </p:nvSpPr>
          <p:spPr bwMode="auto">
            <a:xfrm>
              <a:off x="7802563" y="2093913"/>
              <a:ext cx="66675" cy="0"/>
            </a:xfrm>
            <a:custGeom>
              <a:avLst/>
              <a:gdLst>
                <a:gd name="T0" fmla="*/ 0 w 21"/>
                <a:gd name="T1" fmla="*/ 18 w 21"/>
                <a:gd name="T2" fmla="*/ 21 w 21"/>
                <a:gd name="T3" fmla="*/ 4 w 21"/>
                <a:gd name="T4" fmla="*/ 0 w 21"/>
              </a:gdLst>
              <a:ahLst/>
              <a:cxnLst>
                <a:cxn ang="0">
                  <a:pos x="T0" y="0"/>
                </a:cxn>
                <a:cxn ang="0">
                  <a:pos x="T1" y="0"/>
                </a:cxn>
                <a:cxn ang="0">
                  <a:pos x="T2" y="0"/>
                </a:cxn>
                <a:cxn ang="0">
                  <a:pos x="T3" y="0"/>
                </a:cxn>
                <a:cxn ang="0">
                  <a:pos x="T4" y="0"/>
                </a:cxn>
              </a:cxnLst>
              <a:rect l="0" t="0" r="r" b="b"/>
              <a:pathLst>
                <a:path w="21">
                  <a:moveTo>
                    <a:pt x="0" y="0"/>
                  </a:moveTo>
                  <a:cubicBezTo>
                    <a:pt x="18" y="0"/>
                    <a:pt x="18" y="0"/>
                    <a:pt x="18" y="0"/>
                  </a:cubicBezTo>
                  <a:cubicBezTo>
                    <a:pt x="19" y="0"/>
                    <a:pt x="20" y="0"/>
                    <a:pt x="21" y="0"/>
                  </a:cubicBezTo>
                  <a:cubicBezTo>
                    <a:pt x="4" y="0"/>
                    <a:pt x="4" y="0"/>
                    <a:pt x="4" y="0"/>
                  </a:cubicBezTo>
                  <a:cubicBezTo>
                    <a:pt x="3" y="0"/>
                    <a:pt x="2" y="0"/>
                    <a:pt x="0"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1" name="Freeform 558"/>
            <p:cNvSpPr>
              <a:spLocks/>
            </p:cNvSpPr>
            <p:nvPr/>
          </p:nvSpPr>
          <p:spPr bwMode="auto">
            <a:xfrm>
              <a:off x="7808913" y="3086101"/>
              <a:ext cx="157163" cy="441325"/>
            </a:xfrm>
            <a:custGeom>
              <a:avLst/>
              <a:gdLst>
                <a:gd name="T0" fmla="*/ 18 w 49"/>
                <a:gd name="T1" fmla="*/ 136 h 136"/>
                <a:gd name="T2" fmla="*/ 0 w 49"/>
                <a:gd name="T3" fmla="*/ 136 h 136"/>
                <a:gd name="T4" fmla="*/ 31 w 49"/>
                <a:gd name="T5" fmla="*/ 69 h 136"/>
                <a:gd name="T6" fmla="*/ 0 w 49"/>
                <a:gd name="T7" fmla="*/ 1 h 136"/>
                <a:gd name="T8" fmla="*/ 18 w 49"/>
                <a:gd name="T9" fmla="*/ 0 h 136"/>
                <a:gd name="T10" fmla="*/ 49 w 49"/>
                <a:gd name="T11" fmla="*/ 69 h 136"/>
                <a:gd name="T12" fmla="*/ 18 w 49"/>
                <a:gd name="T13" fmla="*/ 136 h 136"/>
              </a:gdLst>
              <a:ahLst/>
              <a:cxnLst>
                <a:cxn ang="0">
                  <a:pos x="T0" y="T1"/>
                </a:cxn>
                <a:cxn ang="0">
                  <a:pos x="T2" y="T3"/>
                </a:cxn>
                <a:cxn ang="0">
                  <a:pos x="T4" y="T5"/>
                </a:cxn>
                <a:cxn ang="0">
                  <a:pos x="T6" y="T7"/>
                </a:cxn>
                <a:cxn ang="0">
                  <a:pos x="T8" y="T9"/>
                </a:cxn>
                <a:cxn ang="0">
                  <a:pos x="T10" y="T11"/>
                </a:cxn>
                <a:cxn ang="0">
                  <a:pos x="T12" y="T13"/>
                </a:cxn>
              </a:cxnLst>
              <a:rect l="0" t="0" r="r" b="b"/>
              <a:pathLst>
                <a:path w="49" h="136">
                  <a:moveTo>
                    <a:pt x="18" y="136"/>
                  </a:moveTo>
                  <a:cubicBezTo>
                    <a:pt x="0" y="136"/>
                    <a:pt x="0" y="136"/>
                    <a:pt x="0" y="136"/>
                  </a:cubicBezTo>
                  <a:cubicBezTo>
                    <a:pt x="17" y="136"/>
                    <a:pt x="31" y="106"/>
                    <a:pt x="31" y="69"/>
                  </a:cubicBezTo>
                  <a:cubicBezTo>
                    <a:pt x="31" y="32"/>
                    <a:pt x="17" y="1"/>
                    <a:pt x="0" y="1"/>
                  </a:cubicBezTo>
                  <a:cubicBezTo>
                    <a:pt x="18" y="0"/>
                    <a:pt x="18" y="0"/>
                    <a:pt x="18" y="0"/>
                  </a:cubicBezTo>
                  <a:cubicBezTo>
                    <a:pt x="35" y="1"/>
                    <a:pt x="49" y="32"/>
                    <a:pt x="49" y="69"/>
                  </a:cubicBezTo>
                  <a:cubicBezTo>
                    <a:pt x="49" y="106"/>
                    <a:pt x="35" y="136"/>
                    <a:pt x="18" y="136"/>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32" name="Freeform 559"/>
            <p:cNvSpPr>
              <a:spLocks/>
            </p:cNvSpPr>
            <p:nvPr/>
          </p:nvSpPr>
          <p:spPr bwMode="auto">
            <a:xfrm>
              <a:off x="7708901" y="3086101"/>
              <a:ext cx="200025" cy="441325"/>
            </a:xfrm>
            <a:custGeom>
              <a:avLst/>
              <a:gdLst>
                <a:gd name="T0" fmla="*/ 31 w 62"/>
                <a:gd name="T1" fmla="*/ 1 h 136"/>
                <a:gd name="T2" fmla="*/ 62 w 62"/>
                <a:gd name="T3" fmla="*/ 69 h 136"/>
                <a:gd name="T4" fmla="*/ 31 w 62"/>
                <a:gd name="T5" fmla="*/ 136 h 136"/>
                <a:gd name="T6" fmla="*/ 0 w 62"/>
                <a:gd name="T7" fmla="*/ 67 h 136"/>
                <a:gd name="T8" fmla="*/ 31 w 62"/>
                <a:gd name="T9" fmla="*/ 1 h 136"/>
              </a:gdLst>
              <a:ahLst/>
              <a:cxnLst>
                <a:cxn ang="0">
                  <a:pos x="T0" y="T1"/>
                </a:cxn>
                <a:cxn ang="0">
                  <a:pos x="T2" y="T3"/>
                </a:cxn>
                <a:cxn ang="0">
                  <a:pos x="T4" y="T5"/>
                </a:cxn>
                <a:cxn ang="0">
                  <a:pos x="T6" y="T7"/>
                </a:cxn>
                <a:cxn ang="0">
                  <a:pos x="T8" y="T9"/>
                </a:cxn>
              </a:cxnLst>
              <a:rect l="0" t="0" r="r" b="b"/>
              <a:pathLst>
                <a:path w="62" h="136">
                  <a:moveTo>
                    <a:pt x="31" y="1"/>
                  </a:moveTo>
                  <a:cubicBezTo>
                    <a:pt x="48" y="1"/>
                    <a:pt x="62" y="32"/>
                    <a:pt x="62" y="69"/>
                  </a:cubicBezTo>
                  <a:cubicBezTo>
                    <a:pt x="62" y="107"/>
                    <a:pt x="48" y="136"/>
                    <a:pt x="31" y="136"/>
                  </a:cubicBezTo>
                  <a:cubicBezTo>
                    <a:pt x="13" y="135"/>
                    <a:pt x="0" y="104"/>
                    <a:pt x="0" y="67"/>
                  </a:cubicBezTo>
                  <a:cubicBezTo>
                    <a:pt x="0" y="30"/>
                    <a:pt x="14" y="0"/>
                    <a:pt x="31" y="1"/>
                  </a:cubicBezTo>
                  <a:close/>
                </a:path>
              </a:pathLst>
            </a:custGeom>
            <a:gradFill flip="none" rotWithShape="1">
              <a:gsLst>
                <a:gs pos="0">
                  <a:srgbClr val="00B4F1">
                    <a:shade val="30000"/>
                    <a:satMod val="115000"/>
                  </a:srgbClr>
                </a:gs>
                <a:gs pos="50000">
                  <a:srgbClr val="00B4F1">
                    <a:shade val="67500"/>
                    <a:satMod val="115000"/>
                  </a:srgbClr>
                </a:gs>
                <a:gs pos="100000">
                  <a:srgbClr val="00B4F1">
                    <a:shade val="100000"/>
                    <a:satMod val="115000"/>
                  </a:srgbClr>
                </a:gs>
              </a:gsLst>
              <a:path path="circle">
                <a:fillToRect l="100000" t="100000"/>
              </a:path>
              <a:tileRect r="-100000" b="-100000"/>
            </a:gra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3" name="Freeform 560"/>
            <p:cNvSpPr>
              <a:spLocks noEditPoints="1"/>
            </p:cNvSpPr>
            <p:nvPr/>
          </p:nvSpPr>
          <p:spPr bwMode="auto">
            <a:xfrm>
              <a:off x="7612063" y="2876551"/>
              <a:ext cx="392113" cy="863600"/>
            </a:xfrm>
            <a:custGeom>
              <a:avLst/>
              <a:gdLst>
                <a:gd name="T0" fmla="*/ 62 w 122"/>
                <a:gd name="T1" fmla="*/ 1 h 267"/>
                <a:gd name="T2" fmla="*/ 122 w 122"/>
                <a:gd name="T3" fmla="*/ 135 h 267"/>
                <a:gd name="T4" fmla="*/ 60 w 122"/>
                <a:gd name="T5" fmla="*/ 266 h 267"/>
                <a:gd name="T6" fmla="*/ 0 w 122"/>
                <a:gd name="T7" fmla="*/ 131 h 267"/>
                <a:gd name="T8" fmla="*/ 62 w 122"/>
                <a:gd name="T9" fmla="*/ 1 h 267"/>
                <a:gd name="T10" fmla="*/ 61 w 122"/>
                <a:gd name="T11" fmla="*/ 201 h 267"/>
                <a:gd name="T12" fmla="*/ 92 w 122"/>
                <a:gd name="T13" fmla="*/ 134 h 267"/>
                <a:gd name="T14" fmla="*/ 61 w 122"/>
                <a:gd name="T15" fmla="*/ 66 h 267"/>
                <a:gd name="T16" fmla="*/ 30 w 122"/>
                <a:gd name="T17" fmla="*/ 132 h 267"/>
                <a:gd name="T18" fmla="*/ 61 w 122"/>
                <a:gd name="T19" fmla="*/ 20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67">
                  <a:moveTo>
                    <a:pt x="62" y="1"/>
                  </a:moveTo>
                  <a:cubicBezTo>
                    <a:pt x="95" y="2"/>
                    <a:pt x="122" y="62"/>
                    <a:pt x="122" y="135"/>
                  </a:cubicBezTo>
                  <a:cubicBezTo>
                    <a:pt x="122" y="208"/>
                    <a:pt x="94" y="267"/>
                    <a:pt x="60" y="266"/>
                  </a:cubicBezTo>
                  <a:cubicBezTo>
                    <a:pt x="27" y="264"/>
                    <a:pt x="0" y="204"/>
                    <a:pt x="0" y="131"/>
                  </a:cubicBezTo>
                  <a:cubicBezTo>
                    <a:pt x="0" y="58"/>
                    <a:pt x="28" y="0"/>
                    <a:pt x="62" y="1"/>
                  </a:cubicBezTo>
                  <a:close/>
                  <a:moveTo>
                    <a:pt x="61" y="201"/>
                  </a:moveTo>
                  <a:cubicBezTo>
                    <a:pt x="78" y="201"/>
                    <a:pt x="92" y="172"/>
                    <a:pt x="92" y="134"/>
                  </a:cubicBezTo>
                  <a:cubicBezTo>
                    <a:pt x="92" y="97"/>
                    <a:pt x="78" y="66"/>
                    <a:pt x="61" y="66"/>
                  </a:cubicBezTo>
                  <a:cubicBezTo>
                    <a:pt x="44" y="65"/>
                    <a:pt x="30" y="95"/>
                    <a:pt x="30" y="132"/>
                  </a:cubicBezTo>
                  <a:cubicBezTo>
                    <a:pt x="30" y="169"/>
                    <a:pt x="43" y="200"/>
                    <a:pt x="61" y="201"/>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4" name="Freeform 561"/>
            <p:cNvSpPr>
              <a:spLocks noEditPoints="1"/>
            </p:cNvSpPr>
            <p:nvPr/>
          </p:nvSpPr>
          <p:spPr bwMode="auto">
            <a:xfrm>
              <a:off x="7510463" y="2649538"/>
              <a:ext cx="596900" cy="1314450"/>
            </a:xfrm>
            <a:custGeom>
              <a:avLst/>
              <a:gdLst>
                <a:gd name="T0" fmla="*/ 94 w 186"/>
                <a:gd name="T1" fmla="*/ 2 h 406"/>
                <a:gd name="T2" fmla="*/ 186 w 186"/>
                <a:gd name="T3" fmla="*/ 206 h 406"/>
                <a:gd name="T4" fmla="*/ 92 w 186"/>
                <a:gd name="T5" fmla="*/ 405 h 406"/>
                <a:gd name="T6" fmla="*/ 0 w 186"/>
                <a:gd name="T7" fmla="*/ 200 h 406"/>
                <a:gd name="T8" fmla="*/ 94 w 186"/>
                <a:gd name="T9" fmla="*/ 2 h 406"/>
                <a:gd name="T10" fmla="*/ 92 w 186"/>
                <a:gd name="T11" fmla="*/ 336 h 406"/>
                <a:gd name="T12" fmla="*/ 154 w 186"/>
                <a:gd name="T13" fmla="*/ 205 h 406"/>
                <a:gd name="T14" fmla="*/ 94 w 186"/>
                <a:gd name="T15" fmla="*/ 71 h 406"/>
                <a:gd name="T16" fmla="*/ 32 w 186"/>
                <a:gd name="T17" fmla="*/ 201 h 406"/>
                <a:gd name="T18" fmla="*/ 92 w 186"/>
                <a:gd name="T19" fmla="*/ 33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406">
                  <a:moveTo>
                    <a:pt x="94" y="2"/>
                  </a:moveTo>
                  <a:cubicBezTo>
                    <a:pt x="145" y="4"/>
                    <a:pt x="186" y="95"/>
                    <a:pt x="186" y="206"/>
                  </a:cubicBezTo>
                  <a:cubicBezTo>
                    <a:pt x="185" y="318"/>
                    <a:pt x="143" y="406"/>
                    <a:pt x="92" y="405"/>
                  </a:cubicBezTo>
                  <a:cubicBezTo>
                    <a:pt x="41" y="403"/>
                    <a:pt x="0" y="311"/>
                    <a:pt x="0" y="200"/>
                  </a:cubicBezTo>
                  <a:cubicBezTo>
                    <a:pt x="1" y="89"/>
                    <a:pt x="43" y="0"/>
                    <a:pt x="94" y="2"/>
                  </a:cubicBezTo>
                  <a:close/>
                  <a:moveTo>
                    <a:pt x="92" y="336"/>
                  </a:moveTo>
                  <a:cubicBezTo>
                    <a:pt x="126" y="337"/>
                    <a:pt x="154" y="278"/>
                    <a:pt x="154" y="205"/>
                  </a:cubicBezTo>
                  <a:cubicBezTo>
                    <a:pt x="154" y="132"/>
                    <a:pt x="127" y="72"/>
                    <a:pt x="94" y="71"/>
                  </a:cubicBezTo>
                  <a:cubicBezTo>
                    <a:pt x="60" y="70"/>
                    <a:pt x="32" y="128"/>
                    <a:pt x="32" y="201"/>
                  </a:cubicBezTo>
                  <a:cubicBezTo>
                    <a:pt x="32" y="274"/>
                    <a:pt x="59" y="334"/>
                    <a:pt x="92" y="336"/>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5" name="Freeform 562"/>
            <p:cNvSpPr>
              <a:spLocks noEditPoints="1"/>
            </p:cNvSpPr>
            <p:nvPr/>
          </p:nvSpPr>
          <p:spPr bwMode="auto">
            <a:xfrm>
              <a:off x="7362826" y="2327276"/>
              <a:ext cx="892175" cy="1962150"/>
            </a:xfrm>
            <a:custGeom>
              <a:avLst/>
              <a:gdLst>
                <a:gd name="T0" fmla="*/ 140 w 278"/>
                <a:gd name="T1" fmla="*/ 2 h 607"/>
                <a:gd name="T2" fmla="*/ 277 w 278"/>
                <a:gd name="T3" fmla="*/ 308 h 607"/>
                <a:gd name="T4" fmla="*/ 138 w 278"/>
                <a:gd name="T5" fmla="*/ 604 h 607"/>
                <a:gd name="T6" fmla="*/ 0 w 278"/>
                <a:gd name="T7" fmla="*/ 298 h 607"/>
                <a:gd name="T8" fmla="*/ 140 w 278"/>
                <a:gd name="T9" fmla="*/ 2 h 607"/>
                <a:gd name="T10" fmla="*/ 138 w 278"/>
                <a:gd name="T11" fmla="*/ 505 h 607"/>
                <a:gd name="T12" fmla="*/ 232 w 278"/>
                <a:gd name="T13" fmla="*/ 306 h 607"/>
                <a:gd name="T14" fmla="*/ 140 w 278"/>
                <a:gd name="T15" fmla="*/ 102 h 607"/>
                <a:gd name="T16" fmla="*/ 46 w 278"/>
                <a:gd name="T17" fmla="*/ 300 h 607"/>
                <a:gd name="T18" fmla="*/ 138 w 278"/>
                <a:gd name="T19" fmla="*/ 5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07">
                  <a:moveTo>
                    <a:pt x="140" y="2"/>
                  </a:moveTo>
                  <a:cubicBezTo>
                    <a:pt x="217" y="5"/>
                    <a:pt x="278" y="142"/>
                    <a:pt x="277" y="308"/>
                  </a:cubicBezTo>
                  <a:cubicBezTo>
                    <a:pt x="277" y="474"/>
                    <a:pt x="214" y="607"/>
                    <a:pt x="138" y="604"/>
                  </a:cubicBezTo>
                  <a:cubicBezTo>
                    <a:pt x="61" y="601"/>
                    <a:pt x="0" y="464"/>
                    <a:pt x="0" y="298"/>
                  </a:cubicBezTo>
                  <a:cubicBezTo>
                    <a:pt x="1" y="132"/>
                    <a:pt x="64" y="0"/>
                    <a:pt x="140" y="2"/>
                  </a:cubicBezTo>
                  <a:close/>
                  <a:moveTo>
                    <a:pt x="138" y="505"/>
                  </a:moveTo>
                  <a:cubicBezTo>
                    <a:pt x="189" y="506"/>
                    <a:pt x="231" y="418"/>
                    <a:pt x="232" y="306"/>
                  </a:cubicBezTo>
                  <a:cubicBezTo>
                    <a:pt x="232" y="195"/>
                    <a:pt x="191" y="104"/>
                    <a:pt x="140" y="102"/>
                  </a:cubicBezTo>
                  <a:cubicBezTo>
                    <a:pt x="89" y="100"/>
                    <a:pt x="47" y="189"/>
                    <a:pt x="46" y="300"/>
                  </a:cubicBezTo>
                  <a:cubicBezTo>
                    <a:pt x="46" y="411"/>
                    <a:pt x="87" y="503"/>
                    <a:pt x="138" y="505"/>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6" name="Freeform 563"/>
            <p:cNvSpPr>
              <a:spLocks/>
            </p:cNvSpPr>
            <p:nvPr/>
          </p:nvSpPr>
          <p:spPr bwMode="auto">
            <a:xfrm>
              <a:off x="7812088" y="2093913"/>
              <a:ext cx="609600" cy="2425700"/>
            </a:xfrm>
            <a:custGeom>
              <a:avLst/>
              <a:gdLst>
                <a:gd name="T0" fmla="*/ 18 w 190"/>
                <a:gd name="T1" fmla="*/ 750 h 750"/>
                <a:gd name="T2" fmla="*/ 0 w 190"/>
                <a:gd name="T3" fmla="*/ 750 h 750"/>
                <a:gd name="T4" fmla="*/ 172 w 190"/>
                <a:gd name="T5" fmla="*/ 381 h 750"/>
                <a:gd name="T6" fmla="*/ 1 w 190"/>
                <a:gd name="T7" fmla="*/ 0 h 750"/>
                <a:gd name="T8" fmla="*/ 18 w 190"/>
                <a:gd name="T9" fmla="*/ 0 h 750"/>
                <a:gd name="T10" fmla="*/ 189 w 190"/>
                <a:gd name="T11" fmla="*/ 381 h 750"/>
                <a:gd name="T12" fmla="*/ 18 w 190"/>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190" h="750">
                  <a:moveTo>
                    <a:pt x="18" y="750"/>
                  </a:moveTo>
                  <a:cubicBezTo>
                    <a:pt x="12" y="750"/>
                    <a:pt x="6" y="750"/>
                    <a:pt x="0" y="750"/>
                  </a:cubicBezTo>
                  <a:cubicBezTo>
                    <a:pt x="94" y="750"/>
                    <a:pt x="171" y="586"/>
                    <a:pt x="172" y="381"/>
                  </a:cubicBezTo>
                  <a:cubicBezTo>
                    <a:pt x="173" y="174"/>
                    <a:pt x="96" y="3"/>
                    <a:pt x="1" y="0"/>
                  </a:cubicBezTo>
                  <a:cubicBezTo>
                    <a:pt x="18" y="0"/>
                    <a:pt x="18" y="0"/>
                    <a:pt x="18" y="0"/>
                  </a:cubicBezTo>
                  <a:cubicBezTo>
                    <a:pt x="114" y="3"/>
                    <a:pt x="190" y="174"/>
                    <a:pt x="189" y="381"/>
                  </a:cubicBezTo>
                  <a:cubicBezTo>
                    <a:pt x="189" y="586"/>
                    <a:pt x="112" y="750"/>
                    <a:pt x="18" y="750"/>
                  </a:cubicBez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7" name="Freeform 564"/>
            <p:cNvSpPr>
              <a:spLocks noEditPoints="1"/>
            </p:cNvSpPr>
            <p:nvPr/>
          </p:nvSpPr>
          <p:spPr bwMode="auto">
            <a:xfrm>
              <a:off x="7250113" y="2084388"/>
              <a:ext cx="1117600" cy="2447925"/>
            </a:xfrm>
            <a:custGeom>
              <a:avLst/>
              <a:gdLst>
                <a:gd name="T0" fmla="*/ 176 w 348"/>
                <a:gd name="T1" fmla="*/ 3 h 757"/>
                <a:gd name="T2" fmla="*/ 347 w 348"/>
                <a:gd name="T3" fmla="*/ 384 h 757"/>
                <a:gd name="T4" fmla="*/ 172 w 348"/>
                <a:gd name="T5" fmla="*/ 753 h 757"/>
                <a:gd name="T6" fmla="*/ 1 w 348"/>
                <a:gd name="T7" fmla="*/ 372 h 757"/>
                <a:gd name="T8" fmla="*/ 176 w 348"/>
                <a:gd name="T9" fmla="*/ 3 h 757"/>
                <a:gd name="T10" fmla="*/ 173 w 348"/>
                <a:gd name="T11" fmla="*/ 679 h 757"/>
                <a:gd name="T12" fmla="*/ 312 w 348"/>
                <a:gd name="T13" fmla="*/ 383 h 757"/>
                <a:gd name="T14" fmla="*/ 175 w 348"/>
                <a:gd name="T15" fmla="*/ 77 h 757"/>
                <a:gd name="T16" fmla="*/ 35 w 348"/>
                <a:gd name="T17" fmla="*/ 373 h 757"/>
                <a:gd name="T18" fmla="*/ 173 w 348"/>
                <a:gd name="T19" fmla="*/ 67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757">
                  <a:moveTo>
                    <a:pt x="176" y="3"/>
                  </a:moveTo>
                  <a:cubicBezTo>
                    <a:pt x="271" y="6"/>
                    <a:pt x="348" y="177"/>
                    <a:pt x="347" y="384"/>
                  </a:cubicBezTo>
                  <a:cubicBezTo>
                    <a:pt x="346" y="591"/>
                    <a:pt x="268" y="757"/>
                    <a:pt x="172" y="753"/>
                  </a:cubicBezTo>
                  <a:cubicBezTo>
                    <a:pt x="77" y="750"/>
                    <a:pt x="0" y="579"/>
                    <a:pt x="1" y="372"/>
                  </a:cubicBezTo>
                  <a:cubicBezTo>
                    <a:pt x="2" y="165"/>
                    <a:pt x="80" y="0"/>
                    <a:pt x="176" y="3"/>
                  </a:cubicBezTo>
                  <a:close/>
                  <a:moveTo>
                    <a:pt x="173" y="679"/>
                  </a:moveTo>
                  <a:cubicBezTo>
                    <a:pt x="249" y="681"/>
                    <a:pt x="312" y="549"/>
                    <a:pt x="312" y="383"/>
                  </a:cubicBezTo>
                  <a:cubicBezTo>
                    <a:pt x="313" y="217"/>
                    <a:pt x="252" y="80"/>
                    <a:pt x="175" y="77"/>
                  </a:cubicBezTo>
                  <a:cubicBezTo>
                    <a:pt x="99" y="75"/>
                    <a:pt x="36" y="207"/>
                    <a:pt x="35" y="373"/>
                  </a:cubicBezTo>
                  <a:cubicBezTo>
                    <a:pt x="35" y="539"/>
                    <a:pt x="96" y="676"/>
                    <a:pt x="173" y="679"/>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grpSp>
      <p:grpSp>
        <p:nvGrpSpPr>
          <p:cNvPr id="38" name="Group 21"/>
          <p:cNvGrpSpPr/>
          <p:nvPr/>
        </p:nvGrpSpPr>
        <p:grpSpPr>
          <a:xfrm>
            <a:off x="502024" y="2696579"/>
            <a:ext cx="7830282" cy="2912203"/>
            <a:chOff x="-479433" y="1867134"/>
            <a:chExt cx="9329558" cy="3469807"/>
          </a:xfrm>
        </p:grpSpPr>
        <p:sp>
          <p:nvSpPr>
            <p:cNvPr id="39" name="Freeform 18"/>
            <p:cNvSpPr>
              <a:spLocks noChangeArrowheads="1"/>
            </p:cNvSpPr>
            <p:nvPr/>
          </p:nvSpPr>
          <p:spPr bwMode="auto">
            <a:xfrm rot="12153267">
              <a:off x="1258033" y="1883170"/>
              <a:ext cx="7519057" cy="3438396"/>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0" name="Freeform 19"/>
            <p:cNvSpPr>
              <a:spLocks noChangeArrowheads="1"/>
            </p:cNvSpPr>
            <p:nvPr/>
          </p:nvSpPr>
          <p:spPr bwMode="auto">
            <a:xfrm rot="12153267">
              <a:off x="1177615" y="1867134"/>
              <a:ext cx="7672510" cy="3088191"/>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1" name="Freeform 20"/>
            <p:cNvSpPr>
              <a:spLocks noChangeArrowheads="1"/>
            </p:cNvSpPr>
            <p:nvPr/>
          </p:nvSpPr>
          <p:spPr bwMode="auto">
            <a:xfrm rot="12153267">
              <a:off x="1156699" y="1898545"/>
              <a:ext cx="7519057" cy="3438396"/>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2" name="Freeform 21"/>
            <p:cNvSpPr>
              <a:spLocks noChangeArrowheads="1"/>
            </p:cNvSpPr>
            <p:nvPr/>
          </p:nvSpPr>
          <p:spPr bwMode="auto">
            <a:xfrm rot="12153267">
              <a:off x="1078317" y="1888490"/>
              <a:ext cx="7672510" cy="3098797"/>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3" name="Freeform 22"/>
            <p:cNvSpPr>
              <a:spLocks noChangeArrowheads="1"/>
            </p:cNvSpPr>
            <p:nvPr/>
          </p:nvSpPr>
          <p:spPr bwMode="auto">
            <a:xfrm rot="12153267">
              <a:off x="-253847" y="3076961"/>
              <a:ext cx="2170223" cy="154940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t="100000"/>
              </a:path>
              <a:tileRect r="-100000" b="-100000"/>
            </a:gra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4" name="Freeform 23"/>
            <p:cNvSpPr>
              <a:spLocks noChangeArrowheads="1"/>
            </p:cNvSpPr>
            <p:nvPr/>
          </p:nvSpPr>
          <p:spPr bwMode="auto">
            <a:xfrm rot="12153267">
              <a:off x="-479433" y="2386185"/>
              <a:ext cx="2663452" cy="1029392"/>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rgbClr val="00B4F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grpSp>
      <p:sp>
        <p:nvSpPr>
          <p:cNvPr id="45" name="Title 1"/>
          <p:cNvSpPr txBox="1">
            <a:spLocks/>
          </p:cNvSpPr>
          <p:nvPr/>
        </p:nvSpPr>
        <p:spPr>
          <a:xfrm>
            <a:off x="2212488" y="3789026"/>
            <a:ext cx="6164388" cy="522067"/>
          </a:xfrm>
          <a:prstGeom prst="rect">
            <a:avLst/>
          </a:prstGeom>
        </p:spPr>
        <p:txBody>
          <a:bodyPr vert="horz" lIns="91440" tIns="45720" rIns="91440" bIns="45720" rtlCol="0" anchor="ctr" anchorCtr="0">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950" b="1" spc="38" dirty="0">
                <a:ln w="0">
                  <a:solidFill>
                    <a:schemeClr val="tx1">
                      <a:lumMod val="75000"/>
                      <a:lumOff val="25000"/>
                    </a:schemeClr>
                  </a:solidFill>
                </a:ln>
                <a:solidFill>
                  <a:schemeClr val="bg1"/>
                </a:solidFill>
                <a:effectLst>
                  <a:innerShdw blurRad="63500" dist="50800" dir="13500000">
                    <a:srgbClr val="000000">
                      <a:alpha val="50000"/>
                    </a:srgbClr>
                  </a:innerShdw>
                </a:effectLst>
              </a:rPr>
              <a:t>What will we learn today?</a:t>
            </a:r>
          </a:p>
        </p:txBody>
      </p:sp>
      <p:grpSp>
        <p:nvGrpSpPr>
          <p:cNvPr id="46" name="Group 61"/>
          <p:cNvGrpSpPr/>
          <p:nvPr/>
        </p:nvGrpSpPr>
        <p:grpSpPr>
          <a:xfrm rot="12305475">
            <a:off x="6753479" y="4862113"/>
            <a:ext cx="1836087" cy="990484"/>
            <a:chOff x="12124791" y="3770786"/>
            <a:chExt cx="3478984" cy="1689710"/>
          </a:xfrm>
        </p:grpSpPr>
        <p:sp>
          <p:nvSpPr>
            <p:cNvPr id="47"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8"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9"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0"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1"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2"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53" name="Group 75"/>
          <p:cNvGrpSpPr/>
          <p:nvPr/>
        </p:nvGrpSpPr>
        <p:grpSpPr>
          <a:xfrm rot="12305475">
            <a:off x="6069024" y="2378442"/>
            <a:ext cx="1836087" cy="990484"/>
            <a:chOff x="12124791" y="3770786"/>
            <a:chExt cx="3478984" cy="1689710"/>
          </a:xfrm>
        </p:grpSpPr>
        <p:sp>
          <p:nvSpPr>
            <p:cNvPr id="54"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5"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6"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7"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8"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9"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0" name="Group 82"/>
          <p:cNvGrpSpPr/>
          <p:nvPr/>
        </p:nvGrpSpPr>
        <p:grpSpPr>
          <a:xfrm rot="12305475">
            <a:off x="6125501" y="5638009"/>
            <a:ext cx="1836087" cy="990484"/>
            <a:chOff x="12124791" y="3770786"/>
            <a:chExt cx="3478984" cy="1689710"/>
          </a:xfrm>
        </p:grpSpPr>
        <p:sp>
          <p:nvSpPr>
            <p:cNvPr id="61"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2"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3"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4"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5"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66"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7" name="Group 89"/>
          <p:cNvGrpSpPr/>
          <p:nvPr/>
        </p:nvGrpSpPr>
        <p:grpSpPr>
          <a:xfrm rot="12305475">
            <a:off x="6941738" y="1677850"/>
            <a:ext cx="1836087" cy="990484"/>
            <a:chOff x="12124791" y="3770786"/>
            <a:chExt cx="3478984" cy="1689710"/>
          </a:xfrm>
        </p:grpSpPr>
        <p:sp>
          <p:nvSpPr>
            <p:cNvPr id="68"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9"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0"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1"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2"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73"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spTree>
    <p:extLst>
      <p:ext uri="{BB962C8B-B14F-4D97-AF65-F5344CB8AC3E}">
        <p14:creationId xmlns:p14="http://schemas.microsoft.com/office/powerpoint/2010/main" val="21687736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14:presetBounceEnd="13333">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14:bounceEnd="13333">
                                          <p:cBhvr additive="base">
                                            <p:cTn id="35" dur="750" fill="hold"/>
                                            <p:tgtEl>
                                              <p:spTgt spid="38"/>
                                            </p:tgtEl>
                                            <p:attrNameLst>
                                              <p:attrName>ppt_x</p:attrName>
                                            </p:attrNameLst>
                                          </p:cBhvr>
                                          <p:tavLst>
                                            <p:tav tm="0">
                                              <p:val>
                                                <p:strVal val="0-#ppt_w/2"/>
                                              </p:val>
                                            </p:tav>
                                            <p:tav tm="100000">
                                              <p:val>
                                                <p:strVal val="#ppt_x"/>
                                              </p:val>
                                            </p:tav>
                                          </p:tavLst>
                                        </p:anim>
                                        <p:anim calcmode="lin" valueType="num" p14:bounceEnd="13333">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13333">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14:bounceEnd="13333">
                                          <p:cBhvr additive="base">
                                            <p:cTn id="39" dur="750" fill="hold"/>
                                            <p:tgtEl>
                                              <p:spTgt spid="45"/>
                                            </p:tgtEl>
                                            <p:attrNameLst>
                                              <p:attrName>ppt_x</p:attrName>
                                            </p:attrNameLst>
                                          </p:cBhvr>
                                          <p:tavLst>
                                            <p:tav tm="0">
                                              <p:val>
                                                <p:strVal val="0-#ppt_w/2"/>
                                              </p:val>
                                            </p:tav>
                                            <p:tav tm="100000">
                                              <p:val>
                                                <p:strVal val="#ppt_x"/>
                                              </p:val>
                                            </p:tav>
                                          </p:tavLst>
                                        </p:anim>
                                        <p:anim calcmode="lin" valueType="num" p14:bounceEnd="13333">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750" fill="hold"/>
                                            <p:tgtEl>
                                              <p:spTgt spid="38"/>
                                            </p:tgtEl>
                                            <p:attrNameLst>
                                              <p:attrName>ppt_x</p:attrName>
                                            </p:attrNameLst>
                                          </p:cBhvr>
                                          <p:tavLst>
                                            <p:tav tm="0">
                                              <p:val>
                                                <p:strVal val="0-#ppt_w/2"/>
                                              </p:val>
                                            </p:tav>
                                            <p:tav tm="100000">
                                              <p:val>
                                                <p:strVal val="#ppt_x"/>
                                              </p:val>
                                            </p:tav>
                                          </p:tavLst>
                                        </p:anim>
                                        <p:anim calcmode="lin" valueType="num">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750" fill="hold"/>
                                            <p:tgtEl>
                                              <p:spTgt spid="45"/>
                                            </p:tgtEl>
                                            <p:attrNameLst>
                                              <p:attrName>ppt_x</p:attrName>
                                            </p:attrNameLst>
                                          </p:cBhvr>
                                          <p:tavLst>
                                            <p:tav tm="0">
                                              <p:val>
                                                <p:strVal val="0-#ppt_w/2"/>
                                              </p:val>
                                            </p:tav>
                                            <p:tav tm="100000">
                                              <p:val>
                                                <p:strVal val="#ppt_x"/>
                                              </p:val>
                                            </p:tav>
                                          </p:tavLst>
                                        </p:anim>
                                        <p:anim calcmode="lin" valueType="num">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116981" y="1742749"/>
            <a:ext cx="8035881" cy="2246769"/>
          </a:xfrm>
          <a:prstGeom prst="rect">
            <a:avLst/>
          </a:prstGeom>
          <a:noFill/>
        </p:spPr>
        <p:txBody>
          <a:bodyPr wrap="square" rtlCol="0">
            <a:spAutoFit/>
          </a:bodyPr>
          <a:lstStyle/>
          <a:p>
            <a:r>
              <a:rPr lang="en-GB" sz="2000" b="1" dirty="0"/>
              <a:t>I. Activities in the </a:t>
            </a:r>
            <a:r>
              <a:rPr lang="en-GB" sz="2000" b="1" dirty="0" smtClean="0"/>
              <a:t>class (</a:t>
            </a:r>
            <a:r>
              <a:rPr lang="en-GB" sz="2000" b="1" dirty="0">
                <a:solidFill>
                  <a:srgbClr val="00B4F1"/>
                </a:solidFill>
              </a:rPr>
              <a:t>Demos and Exercises</a:t>
            </a:r>
            <a:r>
              <a:rPr lang="en-GB" sz="2000" b="1" dirty="0" smtClean="0"/>
              <a:t>)</a:t>
            </a:r>
            <a:endParaRPr lang="en-GB" sz="2000" b="1" dirty="0"/>
          </a:p>
          <a:p>
            <a:endParaRPr lang="en-GB" sz="2000" b="1" dirty="0"/>
          </a:p>
          <a:p>
            <a:r>
              <a:rPr lang="en-GB" sz="2000" b="1" dirty="0"/>
              <a:t>II. Individual Assignment (</a:t>
            </a:r>
            <a:r>
              <a:rPr lang="en-GB" sz="2000" b="1" dirty="0">
                <a:solidFill>
                  <a:srgbClr val="00B4F1"/>
                </a:solidFill>
              </a:rPr>
              <a:t>will be explained at the end of the class</a:t>
            </a:r>
            <a:r>
              <a:rPr lang="en-GB" sz="2000" b="1" dirty="0"/>
              <a:t>)</a:t>
            </a:r>
            <a:endParaRPr lang="es-ES" sz="2000" dirty="0"/>
          </a:p>
          <a:p>
            <a:pPr marL="376238"/>
            <a:r>
              <a:rPr lang="en-GB" sz="2000" dirty="0"/>
              <a:t>Use </a:t>
            </a:r>
            <a:r>
              <a:rPr lang="en-GB" sz="2000" dirty="0" smtClean="0"/>
              <a:t>a </a:t>
            </a:r>
            <a:r>
              <a:rPr lang="en-US" sz="2000" dirty="0"/>
              <a:t>Pandas </a:t>
            </a:r>
            <a:r>
              <a:rPr lang="en-US" sz="2000" dirty="0" err="1"/>
              <a:t>DataFrame</a:t>
            </a:r>
            <a:r>
              <a:rPr lang="en-US" sz="2000" dirty="0"/>
              <a:t> </a:t>
            </a:r>
            <a:r>
              <a:rPr lang="en-GB" sz="2000" dirty="0" smtClean="0"/>
              <a:t>with food type rantings: </a:t>
            </a:r>
            <a:endParaRPr lang="es-ES" sz="2000" dirty="0"/>
          </a:p>
          <a:p>
            <a:pPr marL="719138" indent="-342900">
              <a:buFont typeface="Arial" panose="020B0604020202020204" pitchFamily="34" charset="0"/>
              <a:buChar char="•"/>
            </a:pPr>
            <a:r>
              <a:rPr lang="en-US" sz="2000" dirty="0" smtClean="0"/>
              <a:t>Perform </a:t>
            </a:r>
            <a:r>
              <a:rPr lang="en-US" sz="2000" dirty="0"/>
              <a:t>Conditional </a:t>
            </a:r>
            <a:r>
              <a:rPr lang="en-US" sz="2000" dirty="0" smtClean="0"/>
              <a:t>probability.</a:t>
            </a:r>
            <a:endParaRPr lang="es-ES" sz="2000" dirty="0"/>
          </a:p>
          <a:p>
            <a:pPr marL="719138" indent="-342900">
              <a:buFont typeface="Arial" panose="020B0604020202020204" pitchFamily="34" charset="0"/>
              <a:buChar char="•"/>
            </a:pPr>
            <a:r>
              <a:rPr lang="en-US" sz="2000" dirty="0"/>
              <a:t>Commit scripts to your </a:t>
            </a:r>
            <a:r>
              <a:rPr lang="en-US" sz="2000" dirty="0" err="1" smtClean="0"/>
              <a:t>Git</a:t>
            </a:r>
            <a:r>
              <a:rPr lang="en-US" sz="2000" dirty="0" smtClean="0"/>
              <a:t>. </a:t>
            </a:r>
          </a:p>
          <a:p>
            <a:pPr marL="719138" indent="-342900">
              <a:buFont typeface="Arial" panose="020B0604020202020204" pitchFamily="34" charset="0"/>
              <a:buChar char="•"/>
            </a:pPr>
            <a:r>
              <a:rPr lang="en-US" sz="2000" dirty="0" smtClean="0"/>
              <a:t>Create your </a:t>
            </a:r>
            <a:r>
              <a:rPr lang="en-US" sz="2000" dirty="0"/>
              <a:t>repository </a:t>
            </a:r>
            <a:r>
              <a:rPr lang="en-US" sz="2000" dirty="0" smtClean="0"/>
              <a:t>“</a:t>
            </a:r>
            <a:r>
              <a:rPr lang="en-US" sz="2000" dirty="0" err="1" smtClean="0"/>
              <a:t>DataScienceFoundations</a:t>
            </a:r>
            <a:r>
              <a:rPr lang="en-US" sz="2000" dirty="0" smtClean="0"/>
              <a:t>”.</a:t>
            </a:r>
            <a:endParaRPr lang="es-ES" sz="2000" dirty="0"/>
          </a:p>
        </p:txBody>
      </p:sp>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Contents</a:t>
            </a:r>
          </a:p>
        </p:txBody>
      </p:sp>
      <p:pic>
        <p:nvPicPr>
          <p:cNvPr id="8" name="Picture 2" descr="C:\Users\jordi.selles\Desktop\logo_EURECAT_Alta.jpg">
            <a:extLst>
              <a:ext uri="{FF2B5EF4-FFF2-40B4-BE49-F238E27FC236}">
                <a16:creationId xmlns="" xmlns:a16="http://schemas.microsoft.com/office/drawing/2014/main"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925" y="3966596"/>
            <a:ext cx="3227014" cy="2891404"/>
          </a:xfrm>
          <a:prstGeom prst="rect">
            <a:avLst/>
          </a:prstGeom>
        </p:spPr>
      </p:pic>
    </p:spTree>
    <p:extLst>
      <p:ext uri="{BB962C8B-B14F-4D97-AF65-F5344CB8AC3E}">
        <p14:creationId xmlns:p14="http://schemas.microsoft.com/office/powerpoint/2010/main" val="4042285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78000" y="798143"/>
            <a:ext cx="7160935"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Conditional </a:t>
            </a:r>
            <a:r>
              <a:rPr lang="en-US" sz="3600" b="1" dirty="0" err="1" smtClean="0">
                <a:latin typeface="Arial" charset="0"/>
                <a:ea typeface="Arial" charset="0"/>
                <a:cs typeface="Arial" charset="0"/>
              </a:rPr>
              <a:t>Probablity</a:t>
            </a:r>
            <a:r>
              <a:rPr lang="en-US" sz="3600" b="1" dirty="0" smtClean="0">
                <a:latin typeface="Arial" charset="0"/>
                <a:ea typeface="Arial" charset="0"/>
                <a:cs typeface="Arial" charset="0"/>
              </a:rPr>
              <a:t>?</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5601533"/>
          </a:xfrm>
          <a:prstGeom prst="rect">
            <a:avLst/>
          </a:prstGeom>
          <a:noFill/>
        </p:spPr>
        <p:txBody>
          <a:bodyPr wrap="square" rtlCol="0">
            <a:spAutoFit/>
          </a:bodyPr>
          <a:lstStyle/>
          <a:p>
            <a:pPr marL="285750" indent="-285750" algn="just" fontAlgn="base">
              <a:buFont typeface="Arial" panose="020B0604020202020204" pitchFamily="34" charset="0"/>
              <a:buChar char="•"/>
            </a:pPr>
            <a:r>
              <a:rPr lang="en-US" sz="1700" dirty="0" smtClean="0"/>
              <a:t>The </a:t>
            </a:r>
            <a:r>
              <a:rPr lang="en-US" sz="1700" b="1" dirty="0">
                <a:solidFill>
                  <a:srgbClr val="00B4F1"/>
                </a:solidFill>
              </a:rPr>
              <a:t>concept of conditional probability </a:t>
            </a:r>
            <a:r>
              <a:rPr lang="en-US" sz="1700" dirty="0"/>
              <a:t>is one of the most fundamental and one of the most important concepts in </a:t>
            </a:r>
            <a:r>
              <a:rPr lang="en-US" sz="1700" b="1" dirty="0">
                <a:solidFill>
                  <a:srgbClr val="00B4F1"/>
                </a:solidFill>
              </a:rPr>
              <a:t>probability </a:t>
            </a:r>
            <a:r>
              <a:rPr lang="en-US" sz="1700" b="1" dirty="0" smtClean="0">
                <a:solidFill>
                  <a:srgbClr val="00B4F1"/>
                </a:solidFill>
              </a:rPr>
              <a:t>theory</a:t>
            </a:r>
            <a:r>
              <a:rPr lang="en-US" sz="1700" dirty="0" smtClean="0"/>
              <a:t>.</a:t>
            </a:r>
          </a:p>
          <a:p>
            <a:pPr marL="285750" indent="-285750" algn="just" fontAlgn="base">
              <a:buFont typeface="Arial" panose="020B0604020202020204" pitchFamily="34" charset="0"/>
              <a:buChar char="•"/>
            </a:pPr>
            <a:r>
              <a:rPr lang="en-US" altLang="es-ES" sz="1700" b="1" dirty="0">
                <a:solidFill>
                  <a:srgbClr val="00B4F1"/>
                </a:solidFill>
              </a:rPr>
              <a:t>Conditional probability is a measure of the probability of an event given that</a:t>
            </a:r>
            <a:r>
              <a:rPr lang="en-US" altLang="es-ES" sz="1700" dirty="0"/>
              <a:t> (by assumption, presumption, assertion or evidence) </a:t>
            </a:r>
            <a:r>
              <a:rPr lang="en-US" altLang="es-ES" sz="1700" b="1" dirty="0">
                <a:solidFill>
                  <a:srgbClr val="00B4F1"/>
                </a:solidFill>
              </a:rPr>
              <a:t>another event has occurred</a:t>
            </a:r>
            <a:r>
              <a:rPr lang="en-US" altLang="es-ES" sz="1700" dirty="0" smtClean="0"/>
              <a:t>.</a:t>
            </a:r>
          </a:p>
          <a:p>
            <a:pPr marL="285750" indent="-285750" algn="just" fontAlgn="base">
              <a:buFont typeface="Arial" panose="020B0604020202020204" pitchFamily="34" charset="0"/>
              <a:buChar char="•"/>
            </a:pPr>
            <a:r>
              <a:rPr lang="en-US" altLang="es-ES" sz="1700" dirty="0"/>
              <a:t>If the </a:t>
            </a:r>
            <a:r>
              <a:rPr lang="en-US" altLang="es-ES" sz="1700" b="1" dirty="0">
                <a:solidFill>
                  <a:srgbClr val="00B4F1"/>
                </a:solidFill>
              </a:rPr>
              <a:t>event of interest is </a:t>
            </a:r>
            <a:r>
              <a:rPr lang="en-US" altLang="es-ES" sz="1700" b="1" i="1" dirty="0">
                <a:solidFill>
                  <a:srgbClr val="00B4F1"/>
                </a:solidFill>
              </a:rPr>
              <a:t>A</a:t>
            </a:r>
            <a:r>
              <a:rPr lang="en-US" altLang="es-ES" sz="1700" b="1" dirty="0">
                <a:solidFill>
                  <a:srgbClr val="00B4F1"/>
                </a:solidFill>
              </a:rPr>
              <a:t> </a:t>
            </a:r>
            <a:r>
              <a:rPr lang="en-US" altLang="es-ES" sz="1700" dirty="0"/>
              <a:t>and the </a:t>
            </a:r>
            <a:r>
              <a:rPr lang="en-US" altLang="es-ES" sz="1700" b="1" dirty="0">
                <a:solidFill>
                  <a:srgbClr val="00B4F1"/>
                </a:solidFill>
              </a:rPr>
              <a:t>event </a:t>
            </a:r>
            <a:r>
              <a:rPr lang="en-US" altLang="es-ES" sz="1700" b="1" i="1" dirty="0">
                <a:solidFill>
                  <a:srgbClr val="00B4F1"/>
                </a:solidFill>
              </a:rPr>
              <a:t>B</a:t>
            </a:r>
            <a:r>
              <a:rPr lang="en-US" altLang="es-ES" sz="1700" dirty="0"/>
              <a:t> is known or assumed to have occurred, "</a:t>
            </a:r>
            <a:r>
              <a:rPr lang="en-US" altLang="es-ES" sz="1700" b="1" dirty="0">
                <a:solidFill>
                  <a:srgbClr val="00B4F1"/>
                </a:solidFill>
              </a:rPr>
              <a:t>the conditional probability of </a:t>
            </a:r>
            <a:r>
              <a:rPr lang="en-US" altLang="es-ES" sz="1700" b="1" i="1" dirty="0">
                <a:solidFill>
                  <a:srgbClr val="00B4F1"/>
                </a:solidFill>
              </a:rPr>
              <a:t>A</a:t>
            </a:r>
            <a:r>
              <a:rPr lang="en-US" altLang="es-ES" sz="1700" b="1" dirty="0">
                <a:solidFill>
                  <a:srgbClr val="00B4F1"/>
                </a:solidFill>
              </a:rPr>
              <a:t> given </a:t>
            </a:r>
            <a:r>
              <a:rPr lang="en-US" altLang="es-ES" sz="1700" b="1" i="1" dirty="0">
                <a:solidFill>
                  <a:srgbClr val="00B4F1"/>
                </a:solidFill>
              </a:rPr>
              <a:t>B</a:t>
            </a:r>
            <a:r>
              <a:rPr lang="en-US" altLang="es-ES" sz="1700" dirty="0"/>
              <a:t>", or "the probability of A under the condition B", is usually written as </a:t>
            </a:r>
            <a:r>
              <a:rPr lang="en-US" altLang="es-ES" sz="1700" b="1" i="1" dirty="0">
                <a:solidFill>
                  <a:srgbClr val="00B4F1"/>
                </a:solidFill>
              </a:rPr>
              <a:t>P(A|B)</a:t>
            </a:r>
            <a:r>
              <a:rPr lang="en-US" altLang="es-ES" sz="1700" dirty="0"/>
              <a:t>, or sometimes </a:t>
            </a:r>
            <a:r>
              <a:rPr lang="en-US" altLang="es-ES" sz="1700" b="1" i="1" dirty="0">
                <a:solidFill>
                  <a:srgbClr val="00B4F1"/>
                </a:solidFill>
              </a:rPr>
              <a:t>PB(A)</a:t>
            </a:r>
            <a:r>
              <a:rPr lang="en-US" altLang="es-ES" sz="1700" dirty="0" smtClean="0"/>
              <a:t>.</a:t>
            </a:r>
          </a:p>
          <a:p>
            <a:pPr marL="285750" indent="-285750" algn="just" fontAlgn="base">
              <a:buFont typeface="Arial" panose="020B0604020202020204" pitchFamily="34" charset="0"/>
              <a:buChar char="•"/>
            </a:pPr>
            <a:r>
              <a:rPr lang="en-US" sz="1700" dirty="0"/>
              <a:t>For example, the </a:t>
            </a:r>
            <a:r>
              <a:rPr lang="en-US" sz="1700" b="1" dirty="0">
                <a:solidFill>
                  <a:srgbClr val="00B4F1"/>
                </a:solidFill>
              </a:rPr>
              <a:t>probability that any given person has a cough </a:t>
            </a:r>
            <a:r>
              <a:rPr lang="en-US" sz="1700" dirty="0"/>
              <a:t>on </a:t>
            </a:r>
            <a:r>
              <a:rPr lang="en-US" sz="1700" b="1" dirty="0">
                <a:solidFill>
                  <a:srgbClr val="00B4F1"/>
                </a:solidFill>
              </a:rPr>
              <a:t>any given day may be only 5%</a:t>
            </a:r>
            <a:r>
              <a:rPr lang="en-US" sz="1700" dirty="0"/>
              <a:t>. But if </a:t>
            </a:r>
            <a:r>
              <a:rPr lang="en-US" sz="1700" b="1" dirty="0">
                <a:solidFill>
                  <a:srgbClr val="00B4F1"/>
                </a:solidFill>
              </a:rPr>
              <a:t>we know or assume that the person has a cold</a:t>
            </a:r>
            <a:r>
              <a:rPr lang="en-US" sz="1700" dirty="0"/>
              <a:t>, then they are </a:t>
            </a:r>
            <a:r>
              <a:rPr lang="en-US" sz="1700" b="1" dirty="0">
                <a:solidFill>
                  <a:srgbClr val="00B4F1"/>
                </a:solidFill>
              </a:rPr>
              <a:t>much more likely to be coughing</a:t>
            </a:r>
            <a:r>
              <a:rPr lang="en-US" sz="1700" dirty="0"/>
              <a:t>. The </a:t>
            </a:r>
            <a:r>
              <a:rPr lang="en-US" sz="1700" b="1" dirty="0">
                <a:solidFill>
                  <a:srgbClr val="00B4F1"/>
                </a:solidFill>
              </a:rPr>
              <a:t>conditional probability of coughing given that you have a cold might be a much higher 75%</a:t>
            </a:r>
            <a:r>
              <a:rPr lang="en-US" sz="1700" dirty="0" smtClean="0"/>
              <a:t>.</a:t>
            </a:r>
          </a:p>
          <a:p>
            <a:pPr marL="285750" indent="-285750" algn="just" fontAlgn="base">
              <a:buFont typeface="Arial" panose="020B0604020202020204" pitchFamily="34" charset="0"/>
              <a:buChar char="•"/>
            </a:pPr>
            <a:r>
              <a:rPr lang="en-US" sz="1700" dirty="0"/>
              <a:t>But conditional probabilities </a:t>
            </a:r>
            <a:r>
              <a:rPr lang="en-US" sz="1700" b="1" dirty="0">
                <a:solidFill>
                  <a:srgbClr val="00B4F1"/>
                </a:solidFill>
              </a:rPr>
              <a:t>require careful interpretation</a:t>
            </a:r>
            <a:r>
              <a:rPr lang="en-US" sz="1700" dirty="0" smtClean="0"/>
              <a:t>.</a:t>
            </a:r>
            <a:r>
              <a:rPr lang="en-US" sz="1700" baseline="30000" dirty="0"/>
              <a:t> </a:t>
            </a:r>
            <a:r>
              <a:rPr lang="en-US" sz="1700" dirty="0" smtClean="0"/>
              <a:t>For </a:t>
            </a:r>
            <a:r>
              <a:rPr lang="en-US" sz="1700" dirty="0"/>
              <a:t>example, </a:t>
            </a:r>
            <a:r>
              <a:rPr lang="en-US" sz="1700" b="1" dirty="0">
                <a:solidFill>
                  <a:srgbClr val="00B4F1"/>
                </a:solidFill>
              </a:rPr>
              <a:t>there need not be a causal or temporal relationship between </a:t>
            </a:r>
            <a:r>
              <a:rPr lang="en-US" sz="1700" b="1" i="1" dirty="0">
                <a:solidFill>
                  <a:srgbClr val="00B4F1"/>
                </a:solidFill>
              </a:rPr>
              <a:t>A</a:t>
            </a:r>
            <a:r>
              <a:rPr lang="en-US" sz="1700" b="1" dirty="0">
                <a:solidFill>
                  <a:srgbClr val="00B4F1"/>
                </a:solidFill>
              </a:rPr>
              <a:t> and </a:t>
            </a:r>
            <a:r>
              <a:rPr lang="en-US" sz="1700" b="1" i="1" dirty="0">
                <a:solidFill>
                  <a:srgbClr val="00B4F1"/>
                </a:solidFill>
              </a:rPr>
              <a:t>B</a:t>
            </a:r>
            <a:r>
              <a:rPr lang="en-US" sz="1700" dirty="0" smtClean="0"/>
              <a:t>. </a:t>
            </a:r>
            <a:r>
              <a:rPr lang="en-US" sz="1700" dirty="0"/>
              <a:t> I</a:t>
            </a:r>
            <a:r>
              <a:rPr lang="en-US" sz="1700" dirty="0" smtClean="0"/>
              <a:t>n </a:t>
            </a:r>
            <a:r>
              <a:rPr lang="en-US" sz="1700" dirty="0"/>
              <a:t>general, </a:t>
            </a:r>
            <a:r>
              <a:rPr lang="en-US" sz="1700" b="1" i="1" dirty="0">
                <a:solidFill>
                  <a:srgbClr val="00B4F1"/>
                </a:solidFill>
              </a:rPr>
              <a:t>P(A|B)</a:t>
            </a:r>
            <a:r>
              <a:rPr lang="en-US" sz="1700" dirty="0"/>
              <a:t> (the conditional probability of A given B) </a:t>
            </a:r>
            <a:r>
              <a:rPr lang="en-US" sz="1700" b="1" dirty="0">
                <a:solidFill>
                  <a:srgbClr val="00B4F1"/>
                </a:solidFill>
              </a:rPr>
              <a:t>is not equal </a:t>
            </a:r>
            <a:r>
              <a:rPr lang="en-US" sz="1700" dirty="0"/>
              <a:t>to </a:t>
            </a:r>
            <a:r>
              <a:rPr lang="en-US" sz="1700" b="1" i="1" dirty="0">
                <a:solidFill>
                  <a:srgbClr val="00B4F1"/>
                </a:solidFill>
              </a:rPr>
              <a:t>P(B|A)</a:t>
            </a:r>
            <a:r>
              <a:rPr lang="en-US" sz="1700" dirty="0" smtClean="0"/>
              <a:t>.</a:t>
            </a:r>
          </a:p>
          <a:p>
            <a:pPr marL="285750" indent="-285750" algn="just" fontAlgn="base">
              <a:buFont typeface="Arial" panose="020B0604020202020204" pitchFamily="34" charset="0"/>
              <a:buChar char="•"/>
            </a:pPr>
            <a:r>
              <a:rPr lang="en-US" sz="1700" dirty="0" smtClean="0"/>
              <a:t>For </a:t>
            </a:r>
            <a:r>
              <a:rPr lang="en-US" sz="1700" dirty="0"/>
              <a:t>example, if you have cancer you might have a 90% chance of testing positive for cancer. In this case what is being measured is that if event </a:t>
            </a:r>
            <a:r>
              <a:rPr lang="en-US" sz="1700" i="1" dirty="0"/>
              <a:t>B</a:t>
            </a:r>
            <a:r>
              <a:rPr lang="en-US" sz="1700" dirty="0"/>
              <a:t> ("having cancer") has occurred, the probability of </a:t>
            </a:r>
            <a:r>
              <a:rPr lang="en-US" sz="1700" i="1" dirty="0"/>
              <a:t>A</a:t>
            </a:r>
            <a:r>
              <a:rPr lang="en-US" sz="1700" dirty="0"/>
              <a:t> (</a:t>
            </a:r>
            <a:r>
              <a:rPr lang="en-US" sz="1700" i="1" dirty="0"/>
              <a:t>test is positive</a:t>
            </a:r>
            <a:r>
              <a:rPr lang="en-US" sz="1700" dirty="0"/>
              <a:t>) given that </a:t>
            </a:r>
            <a:r>
              <a:rPr lang="en-US" sz="1700" i="1" dirty="0"/>
              <a:t>B</a:t>
            </a:r>
            <a:r>
              <a:rPr lang="en-US" sz="1700" dirty="0"/>
              <a:t> (</a:t>
            </a:r>
            <a:r>
              <a:rPr lang="en-US" sz="1700" i="1" dirty="0"/>
              <a:t>having cancer</a:t>
            </a:r>
            <a:r>
              <a:rPr lang="en-US" sz="1700" dirty="0"/>
              <a:t>) occurred is 90%: that is, </a:t>
            </a:r>
            <a:r>
              <a:rPr lang="en-US" sz="1700" i="1" dirty="0"/>
              <a:t>P</a:t>
            </a:r>
            <a:r>
              <a:rPr lang="en-US" sz="1700" dirty="0"/>
              <a:t>(</a:t>
            </a:r>
            <a:r>
              <a:rPr lang="en-US" sz="1700" i="1" dirty="0"/>
              <a:t>A</a:t>
            </a:r>
            <a:r>
              <a:rPr lang="en-US" sz="1700" dirty="0"/>
              <a:t>|</a:t>
            </a:r>
            <a:r>
              <a:rPr lang="en-US" sz="1700" i="1" dirty="0"/>
              <a:t>B</a:t>
            </a:r>
            <a:r>
              <a:rPr lang="en-US" sz="1700" dirty="0"/>
              <a:t>) = 90</a:t>
            </a:r>
            <a:r>
              <a:rPr lang="en-US" sz="1700" dirty="0" smtClean="0"/>
              <a:t>%.</a:t>
            </a:r>
          </a:p>
          <a:p>
            <a:pPr marL="285750" indent="-285750" algn="just" fontAlgn="base">
              <a:buFont typeface="Arial" panose="020B0604020202020204" pitchFamily="34" charset="0"/>
              <a:buChar char="•"/>
            </a:pPr>
            <a:r>
              <a:rPr lang="en-US" sz="1700" dirty="0"/>
              <a:t>Alternatively, if you test positive for cancer you may have only a 15% chance of actually having cancer because most people do not have cancer and the false positive rate for the test may be high. In this case what is being measured is the probability of the event </a:t>
            </a:r>
            <a:r>
              <a:rPr lang="en-US" sz="1700" i="1" dirty="0"/>
              <a:t>B</a:t>
            </a:r>
            <a:r>
              <a:rPr lang="en-US" sz="1700" dirty="0"/>
              <a:t> (</a:t>
            </a:r>
            <a:r>
              <a:rPr lang="en-US" sz="1700" i="1" dirty="0"/>
              <a:t>having cancer</a:t>
            </a:r>
            <a:r>
              <a:rPr lang="en-US" sz="1700" dirty="0"/>
              <a:t>) given that the event </a:t>
            </a:r>
            <a:r>
              <a:rPr lang="en-US" sz="1700" i="1" dirty="0"/>
              <a:t>A</a:t>
            </a:r>
            <a:r>
              <a:rPr lang="en-US" sz="1700" dirty="0"/>
              <a:t> (</a:t>
            </a:r>
            <a:r>
              <a:rPr lang="en-US" sz="1700" i="1" dirty="0"/>
              <a:t>test is positive</a:t>
            </a:r>
            <a:r>
              <a:rPr lang="en-US" sz="1700" dirty="0"/>
              <a:t>) has occurred: </a:t>
            </a:r>
            <a:r>
              <a:rPr lang="en-US" sz="1700" i="1" dirty="0"/>
              <a:t>P</a:t>
            </a:r>
            <a:r>
              <a:rPr lang="en-US" sz="1700" dirty="0"/>
              <a:t>(</a:t>
            </a:r>
            <a:r>
              <a:rPr lang="en-US" sz="1700" i="1" dirty="0"/>
              <a:t>B</a:t>
            </a:r>
            <a:r>
              <a:rPr lang="en-US" sz="1700" dirty="0"/>
              <a:t>|</a:t>
            </a:r>
            <a:r>
              <a:rPr lang="en-US" sz="1700" i="1" dirty="0"/>
              <a:t>A</a:t>
            </a:r>
            <a:r>
              <a:rPr lang="en-US" sz="1700" dirty="0"/>
              <a:t>) = 15</a:t>
            </a:r>
            <a:r>
              <a:rPr lang="en-US" sz="1700" dirty="0" smtClean="0"/>
              <a:t>%.</a:t>
            </a:r>
            <a:endParaRPr lang="en-US" altLang="es-ES" sz="1700" dirty="0"/>
          </a:p>
          <a:p>
            <a:pPr fontAlgn="base"/>
            <a:endParaRPr lang="en-US" dirty="0"/>
          </a:p>
        </p:txBody>
      </p:sp>
    </p:spTree>
    <p:extLst>
      <p:ext uri="{BB962C8B-B14F-4D97-AF65-F5344CB8AC3E}">
        <p14:creationId xmlns:p14="http://schemas.microsoft.com/office/powerpoint/2010/main" val="11069031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78000" y="798143"/>
            <a:ext cx="7160935"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Conditional </a:t>
            </a:r>
            <a:r>
              <a:rPr lang="en-US" sz="3600" b="1" dirty="0" err="1" smtClean="0">
                <a:latin typeface="Arial" charset="0"/>
                <a:ea typeface="Arial" charset="0"/>
                <a:cs typeface="Arial" charset="0"/>
              </a:rPr>
              <a:t>Probablity</a:t>
            </a:r>
            <a:r>
              <a:rPr lang="en-US" sz="3600" b="1" dirty="0" smtClean="0">
                <a:latin typeface="Arial" charset="0"/>
                <a:ea typeface="Arial" charset="0"/>
                <a:cs typeface="Arial" charset="0"/>
              </a:rPr>
              <a:t>?</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5539978"/>
          </a:xfrm>
          <a:prstGeom prst="rect">
            <a:avLst/>
          </a:prstGeom>
          <a:noFill/>
        </p:spPr>
        <p:txBody>
          <a:bodyPr wrap="square" rtlCol="0">
            <a:spAutoFit/>
          </a:bodyPr>
          <a:lstStyle/>
          <a:p>
            <a:pPr marL="285750" indent="-285750" fontAlgn="base">
              <a:buFont typeface="Arial" panose="020B0604020202020204" pitchFamily="34" charset="0"/>
              <a:buChar char="•"/>
            </a:pPr>
            <a:r>
              <a:rPr lang="en-US" sz="1700" b="1" dirty="0" smtClean="0">
                <a:solidFill>
                  <a:srgbClr val="00B4F1"/>
                </a:solidFill>
              </a:rPr>
              <a:t>Example</a:t>
            </a:r>
            <a:r>
              <a:rPr lang="en-US" sz="1700" dirty="0" smtClean="0"/>
              <a:t>:</a:t>
            </a:r>
            <a:endParaRPr lang="en-US" sz="1700" dirty="0"/>
          </a:p>
          <a:p>
            <a:pPr fontAlgn="base"/>
            <a:r>
              <a:rPr lang="en-US" sz="1700" dirty="0"/>
              <a:t> </a:t>
            </a:r>
            <a:r>
              <a:rPr lang="en-US" sz="1600" dirty="0"/>
              <a:t>company     model    rating   type</a:t>
            </a:r>
          </a:p>
          <a:p>
            <a:pPr fontAlgn="base"/>
            <a:r>
              <a:rPr lang="en-US" sz="1600" dirty="0"/>
              <a:t>0   ford       </a:t>
            </a:r>
            <a:r>
              <a:rPr lang="en-US" sz="1600" dirty="0" smtClean="0"/>
              <a:t>  mustang     </a:t>
            </a:r>
            <a:r>
              <a:rPr lang="en-US" sz="1600" dirty="0"/>
              <a:t>A      coupe</a:t>
            </a:r>
          </a:p>
          <a:p>
            <a:pPr fontAlgn="base"/>
            <a:r>
              <a:rPr lang="en-US" sz="1600" dirty="0"/>
              <a:t>1   </a:t>
            </a:r>
            <a:r>
              <a:rPr lang="en-US" sz="1600" dirty="0" err="1"/>
              <a:t>chevy</a:t>
            </a:r>
            <a:r>
              <a:rPr lang="en-US" sz="1600" dirty="0"/>
              <a:t>     </a:t>
            </a:r>
            <a:r>
              <a:rPr lang="en-US" sz="1600" dirty="0" smtClean="0"/>
              <a:t> </a:t>
            </a:r>
            <a:r>
              <a:rPr lang="en-US" sz="1600" dirty="0" err="1" smtClean="0"/>
              <a:t>camaro</a:t>
            </a:r>
            <a:r>
              <a:rPr lang="en-US" sz="1600" dirty="0" smtClean="0"/>
              <a:t>       B      </a:t>
            </a:r>
            <a:r>
              <a:rPr lang="en-US" sz="1600" dirty="0"/>
              <a:t>coupe</a:t>
            </a:r>
          </a:p>
          <a:p>
            <a:pPr fontAlgn="base"/>
            <a:r>
              <a:rPr lang="en-US" sz="1600" dirty="0"/>
              <a:t>2   ford       </a:t>
            </a:r>
            <a:r>
              <a:rPr lang="en-US" sz="1600" dirty="0" smtClean="0"/>
              <a:t>  fiesta          C      </a:t>
            </a:r>
            <a:r>
              <a:rPr lang="en-US" sz="1600" dirty="0"/>
              <a:t>sedan</a:t>
            </a:r>
          </a:p>
          <a:p>
            <a:pPr fontAlgn="base"/>
            <a:r>
              <a:rPr lang="en-US" sz="1600" dirty="0"/>
              <a:t>3   ford       </a:t>
            </a:r>
            <a:r>
              <a:rPr lang="en-US" sz="1600" dirty="0" smtClean="0"/>
              <a:t>  focus          A      </a:t>
            </a:r>
            <a:r>
              <a:rPr lang="en-US" sz="1600" dirty="0"/>
              <a:t>sedan</a:t>
            </a:r>
          </a:p>
          <a:p>
            <a:pPr fontAlgn="base"/>
            <a:r>
              <a:rPr lang="en-US" sz="1600" dirty="0"/>
              <a:t>4   ford       </a:t>
            </a:r>
            <a:r>
              <a:rPr lang="en-US" sz="1600" dirty="0" smtClean="0"/>
              <a:t>  </a:t>
            </a:r>
            <a:r>
              <a:rPr lang="en-US" sz="1600" dirty="0" err="1" smtClean="0"/>
              <a:t>taurus</a:t>
            </a:r>
            <a:r>
              <a:rPr lang="en-US" sz="1600" dirty="0" smtClean="0"/>
              <a:t>        B      </a:t>
            </a:r>
            <a:r>
              <a:rPr lang="en-US" sz="1600" dirty="0"/>
              <a:t>sedan</a:t>
            </a:r>
          </a:p>
          <a:p>
            <a:pPr fontAlgn="base"/>
            <a:r>
              <a:rPr lang="en-US" sz="1600" dirty="0"/>
              <a:t>5   </a:t>
            </a:r>
            <a:r>
              <a:rPr lang="en-US" sz="1600" dirty="0" err="1"/>
              <a:t>toyota</a:t>
            </a:r>
            <a:r>
              <a:rPr lang="en-US" sz="1600" dirty="0"/>
              <a:t>    </a:t>
            </a:r>
            <a:r>
              <a:rPr lang="en-US" sz="1600" dirty="0" smtClean="0"/>
              <a:t> </a:t>
            </a:r>
            <a:r>
              <a:rPr lang="en-US" sz="1600" dirty="0" err="1" smtClean="0"/>
              <a:t>camry</a:t>
            </a:r>
            <a:r>
              <a:rPr lang="en-US" sz="1600" dirty="0" smtClean="0"/>
              <a:t>        B      </a:t>
            </a:r>
            <a:r>
              <a:rPr lang="en-US" sz="1600" dirty="0"/>
              <a:t>sedan</a:t>
            </a:r>
          </a:p>
          <a:p>
            <a:pPr fontAlgn="base"/>
            <a:endParaRPr lang="en-US" sz="1600" dirty="0"/>
          </a:p>
          <a:p>
            <a:pPr fontAlgn="base"/>
            <a:r>
              <a:rPr lang="en-US" sz="1700" b="1" dirty="0">
                <a:solidFill>
                  <a:srgbClr val="00B4F1"/>
                </a:solidFill>
              </a:rPr>
              <a:t>Output1:</a:t>
            </a:r>
          </a:p>
          <a:p>
            <a:pPr fontAlgn="base"/>
            <a:r>
              <a:rPr lang="en-US" sz="1600" dirty="0"/>
              <a:t>    </a:t>
            </a:r>
          </a:p>
          <a:p>
            <a:pPr fontAlgn="base"/>
            <a:r>
              <a:rPr lang="en-US" sz="1600" dirty="0" err="1"/>
              <a:t>Prob</a:t>
            </a:r>
            <a:r>
              <a:rPr lang="en-US" sz="1600" dirty="0"/>
              <a:t>(rating=A) = 0.333333 </a:t>
            </a:r>
          </a:p>
          <a:p>
            <a:pPr fontAlgn="base"/>
            <a:r>
              <a:rPr lang="en-US" sz="1600" dirty="0" err="1"/>
              <a:t>Prob</a:t>
            </a:r>
            <a:r>
              <a:rPr lang="en-US" sz="1600" dirty="0"/>
              <a:t>(rating=B) = 0.500000 </a:t>
            </a:r>
          </a:p>
          <a:p>
            <a:pPr fontAlgn="base"/>
            <a:r>
              <a:rPr lang="en-US" sz="1600" dirty="0" err="1"/>
              <a:t>Prob</a:t>
            </a:r>
            <a:r>
              <a:rPr lang="en-US" sz="1600" dirty="0"/>
              <a:t>(rating=C) = 0.166667 </a:t>
            </a:r>
          </a:p>
          <a:p>
            <a:pPr fontAlgn="base"/>
            <a:endParaRPr lang="en-US" sz="1600" dirty="0" smtClean="0"/>
          </a:p>
          <a:p>
            <a:pPr fontAlgn="base"/>
            <a:r>
              <a:rPr lang="en-US" sz="1700" b="1" dirty="0">
                <a:solidFill>
                  <a:srgbClr val="00B4F1"/>
                </a:solidFill>
              </a:rPr>
              <a:t>Output2:</a:t>
            </a:r>
          </a:p>
          <a:p>
            <a:pPr fontAlgn="base"/>
            <a:r>
              <a:rPr lang="en-US" sz="1600" dirty="0" err="1"/>
              <a:t>Prob</a:t>
            </a:r>
            <a:r>
              <a:rPr lang="en-US" sz="1600" dirty="0"/>
              <a:t>(type=</a:t>
            </a:r>
            <a:r>
              <a:rPr lang="en-US" sz="1600" dirty="0" err="1"/>
              <a:t>coupe|rating</a:t>
            </a:r>
            <a:r>
              <a:rPr lang="en-US" sz="1600" dirty="0"/>
              <a:t>=A) = 0.500000 </a:t>
            </a:r>
          </a:p>
          <a:p>
            <a:pPr fontAlgn="base"/>
            <a:r>
              <a:rPr lang="en-US" sz="1600" dirty="0" err="1"/>
              <a:t>Prob</a:t>
            </a:r>
            <a:r>
              <a:rPr lang="en-US" sz="1600" dirty="0"/>
              <a:t>(type=</a:t>
            </a:r>
            <a:r>
              <a:rPr lang="en-US" sz="1600" dirty="0" err="1"/>
              <a:t>sedan|rating</a:t>
            </a:r>
            <a:r>
              <a:rPr lang="en-US" sz="1600" dirty="0"/>
              <a:t>=A) = 0.500000 </a:t>
            </a:r>
          </a:p>
          <a:p>
            <a:pPr fontAlgn="base"/>
            <a:r>
              <a:rPr lang="en-US" sz="1600" dirty="0" err="1"/>
              <a:t>Prob</a:t>
            </a:r>
            <a:r>
              <a:rPr lang="en-US" sz="1600" dirty="0"/>
              <a:t>(type=</a:t>
            </a:r>
            <a:r>
              <a:rPr lang="en-US" sz="1600" dirty="0" err="1"/>
              <a:t>coupe|rating</a:t>
            </a:r>
            <a:r>
              <a:rPr lang="en-US" sz="1600" dirty="0"/>
              <a:t>=B) = 0.333333 </a:t>
            </a:r>
          </a:p>
          <a:p>
            <a:pPr fontAlgn="base"/>
            <a:r>
              <a:rPr lang="en-US" sz="1600" dirty="0" err="1"/>
              <a:t>Prob</a:t>
            </a:r>
            <a:r>
              <a:rPr lang="en-US" sz="1600" dirty="0"/>
              <a:t>(type=</a:t>
            </a:r>
            <a:r>
              <a:rPr lang="en-US" sz="1600" dirty="0" err="1"/>
              <a:t>sedan|rating</a:t>
            </a:r>
            <a:r>
              <a:rPr lang="en-US" sz="1600" dirty="0"/>
              <a:t>=B) = 0.666667 </a:t>
            </a:r>
          </a:p>
          <a:p>
            <a:pPr fontAlgn="base"/>
            <a:r>
              <a:rPr lang="en-US" sz="1600" dirty="0" err="1"/>
              <a:t>Prob</a:t>
            </a:r>
            <a:r>
              <a:rPr lang="en-US" sz="1600" dirty="0"/>
              <a:t>(type=</a:t>
            </a:r>
            <a:r>
              <a:rPr lang="en-US" sz="1600" dirty="0" err="1"/>
              <a:t>coupe|rating</a:t>
            </a:r>
            <a:r>
              <a:rPr lang="en-US" sz="1600" dirty="0"/>
              <a:t>=C) = 0.000000 </a:t>
            </a:r>
          </a:p>
          <a:p>
            <a:pPr fontAlgn="base"/>
            <a:r>
              <a:rPr lang="en-US" sz="1600" dirty="0" err="1"/>
              <a:t>Prob</a:t>
            </a:r>
            <a:r>
              <a:rPr lang="en-US" sz="1600" dirty="0"/>
              <a:t>(type=</a:t>
            </a:r>
            <a:r>
              <a:rPr lang="en-US" sz="1600" dirty="0" err="1"/>
              <a:t>sedan|rating</a:t>
            </a:r>
            <a:r>
              <a:rPr lang="en-US" sz="1600" dirty="0"/>
              <a:t>=C) = 1.000000 </a:t>
            </a:r>
            <a:endParaRPr lang="en-US" sz="1600" dirty="0" smtClean="0"/>
          </a:p>
        </p:txBody>
      </p:sp>
    </p:spTree>
    <p:extLst>
      <p:ext uri="{BB962C8B-B14F-4D97-AF65-F5344CB8AC3E}">
        <p14:creationId xmlns:p14="http://schemas.microsoft.com/office/powerpoint/2010/main" val="3556648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78000" y="798143"/>
            <a:ext cx="7160935"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Conditional </a:t>
            </a:r>
            <a:r>
              <a:rPr lang="en-US" sz="3600" b="1" dirty="0" err="1" smtClean="0">
                <a:latin typeface="Arial" charset="0"/>
                <a:ea typeface="Arial" charset="0"/>
                <a:cs typeface="Arial" charset="0"/>
              </a:rPr>
              <a:t>Probablity</a:t>
            </a:r>
            <a:r>
              <a:rPr lang="en-US" sz="3600" b="1" dirty="0" smtClean="0">
                <a:latin typeface="Arial" charset="0"/>
                <a:ea typeface="Arial" charset="0"/>
                <a:cs typeface="Arial" charset="0"/>
              </a:rPr>
              <a:t>?</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5324535"/>
          </a:xfrm>
          <a:prstGeom prst="rect">
            <a:avLst/>
          </a:prstGeom>
          <a:noFill/>
        </p:spPr>
        <p:txBody>
          <a:bodyPr wrap="square" rtlCol="0">
            <a:spAutoFit/>
          </a:bodyPr>
          <a:lstStyle/>
          <a:p>
            <a:pPr marL="285750" indent="-285750" fontAlgn="base">
              <a:buFont typeface="Arial" panose="020B0604020202020204" pitchFamily="34" charset="0"/>
              <a:buChar char="•"/>
            </a:pPr>
            <a:r>
              <a:rPr lang="en-US" sz="1700" b="1" dirty="0">
                <a:solidFill>
                  <a:srgbClr val="00B4F1"/>
                </a:solidFill>
              </a:rPr>
              <a:t>Lets do in Pandas:</a:t>
            </a:r>
          </a:p>
          <a:p>
            <a:pPr fontAlgn="base"/>
            <a:endParaRPr lang="en-US" sz="1700" dirty="0"/>
          </a:p>
          <a:p>
            <a:pPr fontAlgn="base"/>
            <a:r>
              <a:rPr lang="en-US" sz="1700" dirty="0"/>
              <a:t>import pandas as </a:t>
            </a:r>
            <a:r>
              <a:rPr lang="en-US" sz="1700" dirty="0" err="1"/>
              <a:t>pd</a:t>
            </a:r>
            <a:endParaRPr lang="en-US" sz="1700" dirty="0"/>
          </a:p>
          <a:p>
            <a:pPr fontAlgn="base"/>
            <a:r>
              <a:rPr lang="en-US" sz="1700" dirty="0"/>
              <a:t>import </a:t>
            </a:r>
            <a:r>
              <a:rPr lang="en-US" sz="1700" dirty="0" err="1"/>
              <a:t>numpy</a:t>
            </a:r>
            <a:r>
              <a:rPr lang="en-US" sz="1700" dirty="0"/>
              <a:t> as np</a:t>
            </a:r>
          </a:p>
          <a:p>
            <a:pPr fontAlgn="base"/>
            <a:r>
              <a:rPr lang="en-US" sz="1700" dirty="0"/>
              <a:t>%</a:t>
            </a:r>
            <a:r>
              <a:rPr lang="en-US" sz="1700" dirty="0" err="1"/>
              <a:t>matplotlib</a:t>
            </a:r>
            <a:r>
              <a:rPr lang="en-US" sz="1700" dirty="0"/>
              <a:t> </a:t>
            </a:r>
            <a:r>
              <a:rPr lang="en-US" sz="1700" dirty="0" smtClean="0"/>
              <a:t>inline</a:t>
            </a:r>
          </a:p>
          <a:p>
            <a:pPr fontAlgn="base"/>
            <a:endParaRPr lang="en-US" sz="1700" dirty="0" smtClean="0"/>
          </a:p>
          <a:p>
            <a:pPr marL="285750" indent="-285750" fontAlgn="base">
              <a:buFont typeface="Arial" panose="020B0604020202020204" pitchFamily="34" charset="0"/>
              <a:buChar char="•"/>
            </a:pPr>
            <a:r>
              <a:rPr lang="en-US" sz="1700" b="1" dirty="0">
                <a:solidFill>
                  <a:srgbClr val="00B4F1"/>
                </a:solidFill>
              </a:rPr>
              <a:t>Create the </a:t>
            </a:r>
            <a:r>
              <a:rPr lang="en-US" sz="1700" b="1" dirty="0" err="1">
                <a:solidFill>
                  <a:srgbClr val="00B4F1"/>
                </a:solidFill>
              </a:rPr>
              <a:t>dataframe</a:t>
            </a:r>
            <a:r>
              <a:rPr lang="en-US" sz="1700" b="1" dirty="0">
                <a:solidFill>
                  <a:srgbClr val="00B4F1"/>
                </a:solidFill>
              </a:rPr>
              <a:t>: </a:t>
            </a:r>
          </a:p>
          <a:p>
            <a:pPr fontAlgn="base"/>
            <a:r>
              <a:rPr lang="en-US" sz="1700" i="1" dirty="0"/>
              <a:t>data = {'company': ['ford', '</a:t>
            </a:r>
            <a:r>
              <a:rPr lang="en-US" sz="1700" i="1" dirty="0" err="1"/>
              <a:t>chevy</a:t>
            </a:r>
            <a:r>
              <a:rPr lang="en-US" sz="1700" i="1" dirty="0"/>
              <a:t>', 'ford', 'ford', 'ford', '</a:t>
            </a:r>
            <a:r>
              <a:rPr lang="en-US" sz="1700" i="1" dirty="0" err="1"/>
              <a:t>toyota</a:t>
            </a:r>
            <a:r>
              <a:rPr lang="en-US" sz="1700" i="1" dirty="0"/>
              <a:t>'], </a:t>
            </a:r>
          </a:p>
          <a:p>
            <a:pPr fontAlgn="base"/>
            <a:r>
              <a:rPr lang="en-US" sz="1700" i="1" dirty="0"/>
              <a:t>        'model': ['mustang', '</a:t>
            </a:r>
            <a:r>
              <a:rPr lang="en-US" sz="1700" i="1" dirty="0" err="1"/>
              <a:t>camaro</a:t>
            </a:r>
            <a:r>
              <a:rPr lang="en-US" sz="1700" i="1" dirty="0"/>
              <a:t>', 'fiesta', 'focus', '</a:t>
            </a:r>
            <a:r>
              <a:rPr lang="en-US" sz="1700" i="1" dirty="0" err="1"/>
              <a:t>taurus</a:t>
            </a:r>
            <a:r>
              <a:rPr lang="en-US" sz="1700" i="1" dirty="0"/>
              <a:t>', '</a:t>
            </a:r>
            <a:r>
              <a:rPr lang="en-US" sz="1700" i="1" dirty="0" err="1"/>
              <a:t>camry</a:t>
            </a:r>
            <a:r>
              <a:rPr lang="en-US" sz="1700" i="1" dirty="0"/>
              <a:t>'], </a:t>
            </a:r>
          </a:p>
          <a:p>
            <a:pPr fontAlgn="base"/>
            <a:r>
              <a:rPr lang="en-US" sz="1700" i="1" dirty="0"/>
              <a:t>        'rating': ['A', 'B', 'C', 'A', 'B', 'B'],</a:t>
            </a:r>
          </a:p>
          <a:p>
            <a:pPr fontAlgn="base"/>
            <a:r>
              <a:rPr lang="en-US" sz="1700" i="1" dirty="0"/>
              <a:t>        'type': ['coupe', 'coupe', 'sedan', 'sedan', 'sedan', 'sedan']}</a:t>
            </a:r>
          </a:p>
          <a:p>
            <a:pPr fontAlgn="base"/>
            <a:r>
              <a:rPr lang="en-US" sz="1700" i="1" dirty="0" err="1"/>
              <a:t>df</a:t>
            </a:r>
            <a:r>
              <a:rPr lang="en-US" sz="1700" i="1" dirty="0"/>
              <a:t> = </a:t>
            </a:r>
            <a:r>
              <a:rPr lang="en-US" sz="1700" i="1" dirty="0" err="1"/>
              <a:t>pd.DataFrame</a:t>
            </a:r>
            <a:r>
              <a:rPr lang="en-US" sz="1700" i="1" dirty="0"/>
              <a:t>(data, columns = ['company', 'model', 'rating', 'type'])</a:t>
            </a:r>
          </a:p>
          <a:p>
            <a:pPr fontAlgn="base"/>
            <a:r>
              <a:rPr lang="en-US" sz="1700" i="1" dirty="0" err="1"/>
              <a:t>d</a:t>
            </a:r>
            <a:r>
              <a:rPr lang="en-US" sz="1700" i="1" dirty="0" err="1" smtClean="0"/>
              <a:t>f</a:t>
            </a:r>
            <a:endParaRPr lang="en-US" sz="1700" i="1" dirty="0" smtClean="0"/>
          </a:p>
          <a:p>
            <a:pPr fontAlgn="base"/>
            <a:endParaRPr lang="en-US" sz="1700" dirty="0"/>
          </a:p>
          <a:p>
            <a:pPr marL="285750" indent="-285750" fontAlgn="base">
              <a:buFont typeface="Arial" panose="020B0604020202020204" pitchFamily="34" charset="0"/>
              <a:buChar char="•"/>
            </a:pPr>
            <a:r>
              <a:rPr lang="en-US" sz="1700" b="1" dirty="0">
                <a:solidFill>
                  <a:srgbClr val="00B4F1"/>
                </a:solidFill>
              </a:rPr>
              <a:t>Output 1:</a:t>
            </a:r>
          </a:p>
          <a:p>
            <a:pPr fontAlgn="base"/>
            <a:endParaRPr lang="en-US" sz="1700" dirty="0"/>
          </a:p>
          <a:p>
            <a:pPr fontAlgn="base"/>
            <a:r>
              <a:rPr lang="en-US" sz="1700" i="1" dirty="0" err="1"/>
              <a:t>df.groupby</a:t>
            </a:r>
            <a:r>
              <a:rPr lang="en-US" sz="1700" i="1" dirty="0"/>
              <a:t>('rating').count()['model</a:t>
            </a:r>
            <a:r>
              <a:rPr lang="en-US" sz="1700" i="1" dirty="0" smtClean="0"/>
              <a:t>']</a:t>
            </a:r>
          </a:p>
          <a:p>
            <a:pPr fontAlgn="base"/>
            <a:r>
              <a:rPr lang="en-US" sz="1700" i="1" dirty="0" err="1"/>
              <a:t>len</a:t>
            </a:r>
            <a:r>
              <a:rPr lang="en-US" sz="1700" i="1" dirty="0"/>
              <a:t>(</a:t>
            </a:r>
            <a:r>
              <a:rPr lang="en-US" sz="1700" i="1" dirty="0" err="1"/>
              <a:t>df</a:t>
            </a:r>
            <a:r>
              <a:rPr lang="en-US" sz="1700" i="1" dirty="0" smtClean="0"/>
              <a:t>)</a:t>
            </a:r>
          </a:p>
          <a:p>
            <a:pPr fontAlgn="base"/>
            <a:r>
              <a:rPr lang="en-US" sz="1700" i="1" dirty="0" err="1"/>
              <a:t>df.groupby</a:t>
            </a:r>
            <a:r>
              <a:rPr lang="en-US" sz="1700" i="1" dirty="0"/>
              <a:t>('rating').count()['model'] / </a:t>
            </a:r>
            <a:r>
              <a:rPr lang="en-US" sz="1700" i="1" dirty="0" err="1"/>
              <a:t>len</a:t>
            </a:r>
            <a:r>
              <a:rPr lang="en-US" sz="1700" i="1" dirty="0"/>
              <a:t>(</a:t>
            </a:r>
            <a:r>
              <a:rPr lang="en-US" sz="1700" i="1" dirty="0" err="1"/>
              <a:t>df</a:t>
            </a:r>
            <a:r>
              <a:rPr lang="en-US" sz="1700" i="1" dirty="0"/>
              <a:t>)</a:t>
            </a:r>
            <a:endParaRPr lang="en-US" sz="1700" i="1" dirty="0" smtClean="0"/>
          </a:p>
          <a:p>
            <a:pPr fontAlgn="base"/>
            <a:endParaRPr lang="en-US" sz="1700" dirty="0"/>
          </a:p>
        </p:txBody>
      </p:sp>
      <p:pic>
        <p:nvPicPr>
          <p:cNvPr id="3" name="Imagen 2"/>
          <p:cNvPicPr>
            <a:picLocks noChangeAspect="1"/>
          </p:cNvPicPr>
          <p:nvPr/>
        </p:nvPicPr>
        <p:blipFill rotWithShape="1">
          <a:blip r:embed="rId3"/>
          <a:srcRect l="20792" t="25265" r="54025" b="61511"/>
          <a:stretch/>
        </p:blipFill>
        <p:spPr>
          <a:xfrm>
            <a:off x="4812026" y="5344357"/>
            <a:ext cx="3726909" cy="1100831"/>
          </a:xfrm>
          <a:prstGeom prst="rect">
            <a:avLst/>
          </a:prstGeom>
        </p:spPr>
      </p:pic>
    </p:spTree>
    <p:extLst>
      <p:ext uri="{BB962C8B-B14F-4D97-AF65-F5344CB8AC3E}">
        <p14:creationId xmlns:p14="http://schemas.microsoft.com/office/powerpoint/2010/main" val="1546274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78000" y="798143"/>
            <a:ext cx="7160935" cy="646331"/>
          </a:xfrm>
          <a:prstGeom prst="rect">
            <a:avLst/>
          </a:prstGeom>
          <a:noFill/>
        </p:spPr>
        <p:txBody>
          <a:bodyPr wrap="none" rtlCol="0">
            <a:spAutoFit/>
          </a:bodyPr>
          <a:lstStyle/>
          <a:p>
            <a:pPr algn="ctr"/>
            <a:r>
              <a:rPr lang="en-US" sz="3600" b="1" dirty="0" smtClean="0">
                <a:latin typeface="Arial" charset="0"/>
                <a:ea typeface="Arial" charset="0"/>
                <a:cs typeface="Arial" charset="0"/>
              </a:rPr>
              <a:t>What </a:t>
            </a:r>
            <a:r>
              <a:rPr lang="en-US" sz="3600" b="1" dirty="0">
                <a:latin typeface="Arial" charset="0"/>
                <a:ea typeface="Arial" charset="0"/>
                <a:cs typeface="Arial" charset="0"/>
              </a:rPr>
              <a:t>is </a:t>
            </a:r>
            <a:r>
              <a:rPr lang="en-US" sz="3600" b="1" dirty="0" smtClean="0">
                <a:latin typeface="Arial" charset="0"/>
                <a:ea typeface="Arial" charset="0"/>
                <a:cs typeface="Arial" charset="0"/>
              </a:rPr>
              <a:t>Conditional </a:t>
            </a:r>
            <a:r>
              <a:rPr lang="en-US" sz="3600" b="1" dirty="0" err="1" smtClean="0">
                <a:latin typeface="Arial" charset="0"/>
                <a:ea typeface="Arial" charset="0"/>
                <a:cs typeface="Arial" charset="0"/>
              </a:rPr>
              <a:t>Probablity</a:t>
            </a:r>
            <a:r>
              <a:rPr lang="en-US" sz="3600" b="1" dirty="0" smtClean="0">
                <a:latin typeface="Arial" charset="0"/>
                <a:ea typeface="Arial" charset="0"/>
                <a:cs typeface="Arial" charset="0"/>
              </a:rPr>
              <a:t>?</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0" y="1425041"/>
            <a:ext cx="9906000" cy="1661993"/>
          </a:xfrm>
          <a:prstGeom prst="rect">
            <a:avLst/>
          </a:prstGeom>
          <a:noFill/>
        </p:spPr>
        <p:txBody>
          <a:bodyPr wrap="square" rtlCol="0">
            <a:spAutoFit/>
          </a:bodyPr>
          <a:lstStyle/>
          <a:p>
            <a:pPr marL="285750" indent="-285750" fontAlgn="base">
              <a:buFont typeface="Arial" panose="020B0604020202020204" pitchFamily="34" charset="0"/>
              <a:buChar char="•"/>
            </a:pPr>
            <a:r>
              <a:rPr lang="en-US" sz="1700" b="1" dirty="0">
                <a:solidFill>
                  <a:srgbClr val="00B4F1"/>
                </a:solidFill>
              </a:rPr>
              <a:t>Output 2:</a:t>
            </a:r>
          </a:p>
          <a:p>
            <a:pPr fontAlgn="base"/>
            <a:endParaRPr lang="en-US" sz="1700" i="1" dirty="0"/>
          </a:p>
          <a:p>
            <a:pPr fontAlgn="base"/>
            <a:r>
              <a:rPr lang="en-US" sz="1700" i="1" dirty="0" err="1"/>
              <a:t>df.groupby</a:t>
            </a:r>
            <a:r>
              <a:rPr lang="en-US" sz="1700" i="1" dirty="0"/>
              <a:t>(['rating', 'type']).count</a:t>
            </a:r>
            <a:r>
              <a:rPr lang="en-US" sz="1700" i="1" dirty="0" smtClean="0"/>
              <a:t>()</a:t>
            </a:r>
          </a:p>
          <a:p>
            <a:pPr fontAlgn="base"/>
            <a:r>
              <a:rPr lang="en-US" sz="1700" i="1" dirty="0" err="1"/>
              <a:t>df.groupby</a:t>
            </a:r>
            <a:r>
              <a:rPr lang="en-US" sz="1700" i="1" dirty="0"/>
              <a:t>('rating').count()['model</a:t>
            </a:r>
            <a:r>
              <a:rPr lang="en-US" sz="1700" i="1" dirty="0" smtClean="0"/>
              <a:t>']</a:t>
            </a:r>
          </a:p>
          <a:p>
            <a:pPr fontAlgn="base"/>
            <a:r>
              <a:rPr lang="en-US" sz="1700" i="1" dirty="0"/>
              <a:t>(</a:t>
            </a:r>
            <a:r>
              <a:rPr lang="en-US" sz="1700" i="1" dirty="0" err="1"/>
              <a:t>df.groupby</a:t>
            </a:r>
            <a:r>
              <a:rPr lang="en-US" sz="1700" i="1" dirty="0"/>
              <a:t>(['rating', 'type']).count() / </a:t>
            </a:r>
            <a:r>
              <a:rPr lang="en-US" sz="1700" i="1" dirty="0" err="1"/>
              <a:t>df.groupby</a:t>
            </a:r>
            <a:r>
              <a:rPr lang="en-US" sz="1700" i="1" dirty="0"/>
              <a:t>('rating').count())['model']</a:t>
            </a:r>
            <a:endParaRPr lang="en-US" sz="1700" i="1" dirty="0" smtClean="0"/>
          </a:p>
          <a:p>
            <a:pPr fontAlgn="base"/>
            <a:endParaRPr lang="en-US" sz="1700" dirty="0"/>
          </a:p>
        </p:txBody>
      </p:sp>
      <p:pic>
        <p:nvPicPr>
          <p:cNvPr id="3" name="Imagen 2"/>
          <p:cNvPicPr>
            <a:picLocks noChangeAspect="1"/>
          </p:cNvPicPr>
          <p:nvPr/>
        </p:nvPicPr>
        <p:blipFill rotWithShape="1">
          <a:blip r:embed="rId3"/>
          <a:srcRect l="21419" t="38807" r="41120" b="7819"/>
          <a:stretch/>
        </p:blipFill>
        <p:spPr>
          <a:xfrm>
            <a:off x="2327275" y="3087034"/>
            <a:ext cx="4437509" cy="3556375"/>
          </a:xfrm>
          <a:prstGeom prst="rect">
            <a:avLst/>
          </a:prstGeom>
        </p:spPr>
      </p:pic>
    </p:spTree>
    <p:extLst>
      <p:ext uri="{BB962C8B-B14F-4D97-AF65-F5344CB8AC3E}">
        <p14:creationId xmlns:p14="http://schemas.microsoft.com/office/powerpoint/2010/main" val="2096655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AC0F824012F34E9D0040B4F06A53D5" ma:contentTypeVersion="2" ma:contentTypeDescription="Create a new document." ma:contentTypeScope="" ma:versionID="c8a86c822cfb43c4dc2c121d5333982f">
  <xsd:schema xmlns:xsd="http://www.w3.org/2001/XMLSchema" xmlns:xs="http://www.w3.org/2001/XMLSchema" xmlns:p="http://schemas.microsoft.com/office/2006/metadata/properties" xmlns:ns2="e7c13240-f228-43bc-84f4-14b26bd2a47f" targetNamespace="http://schemas.microsoft.com/office/2006/metadata/properties" ma:root="true" ma:fieldsID="baf3987b8481008776824c777b980b09" ns2:_="">
    <xsd:import namespace="e7c13240-f228-43bc-84f4-14b26bd2a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13240-f228-43bc-84f4-14b26bd2a47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0D790D-F45E-4BD1-8D7F-64915F369404}"/>
</file>

<file path=customXml/itemProps2.xml><?xml version="1.0" encoding="utf-8"?>
<ds:datastoreItem xmlns:ds="http://schemas.openxmlformats.org/officeDocument/2006/customXml" ds:itemID="{8B75E1FC-0B3D-4855-AD67-28F99AF8CC55}"/>
</file>

<file path=customXml/itemProps3.xml><?xml version="1.0" encoding="utf-8"?>
<ds:datastoreItem xmlns:ds="http://schemas.openxmlformats.org/officeDocument/2006/customXml" ds:itemID="{4DD639B4-8DD3-4A54-A018-1BC65FED3EDA}"/>
</file>

<file path=docProps/app.xml><?xml version="1.0" encoding="utf-8"?>
<Properties xmlns="http://schemas.openxmlformats.org/officeDocument/2006/extended-properties" xmlns:vt="http://schemas.openxmlformats.org/officeDocument/2006/docPropsVTypes">
  <Template>Office Theme</Template>
  <TotalTime>56035</TotalTime>
  <Words>2682</Words>
  <Application>Microsoft Office PowerPoint</Application>
  <PresentationFormat>A4 (210 x 297 mm)</PresentationFormat>
  <Paragraphs>399</Paragraphs>
  <Slides>35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Avenir Black</vt:lpstr>
      <vt:lpstr>Avenir Book</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 Clotet</dc:creator>
  <cp:lastModifiedBy>Francisco Sacramento Gutierres</cp:lastModifiedBy>
  <cp:revision>522</cp:revision>
  <cp:lastPrinted>2017-09-19T10:05:14Z</cp:lastPrinted>
  <dcterms:created xsi:type="dcterms:W3CDTF">2017-07-25T14:01:34Z</dcterms:created>
  <dcterms:modified xsi:type="dcterms:W3CDTF">2017-10-24T23:35:44Z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0x0101008EAC0F824012F34E9D0040B4F06A53D5</vt:lpwstr>
  </property>
</Properties>
</file>